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032" r:id="rId1"/>
  </p:sldMasterIdLst>
  <p:notesMasterIdLst>
    <p:notesMasterId r:id="rId50"/>
  </p:notesMasterIdLst>
  <p:sldIdLst>
    <p:sldId id="256" r:id="rId2"/>
    <p:sldId id="302" r:id="rId3"/>
    <p:sldId id="303" r:id="rId4"/>
    <p:sldId id="304" r:id="rId5"/>
    <p:sldId id="305" r:id="rId6"/>
    <p:sldId id="306" r:id="rId7"/>
    <p:sldId id="307" r:id="rId8"/>
    <p:sldId id="308" r:id="rId9"/>
    <p:sldId id="257" r:id="rId10"/>
    <p:sldId id="258" r:id="rId11"/>
    <p:sldId id="261" r:id="rId12"/>
    <p:sldId id="260" r:id="rId13"/>
    <p:sldId id="262" r:id="rId14"/>
    <p:sldId id="264" r:id="rId15"/>
    <p:sldId id="265" r:id="rId16"/>
    <p:sldId id="266" r:id="rId17"/>
    <p:sldId id="267" r:id="rId18"/>
    <p:sldId id="268" r:id="rId19"/>
    <p:sldId id="295" r:id="rId20"/>
    <p:sldId id="269" r:id="rId21"/>
    <p:sldId id="270" r:id="rId22"/>
    <p:sldId id="293" r:id="rId23"/>
    <p:sldId id="272" r:id="rId24"/>
    <p:sldId id="296" r:id="rId25"/>
    <p:sldId id="273" r:id="rId26"/>
    <p:sldId id="274" r:id="rId27"/>
    <p:sldId id="297" r:id="rId28"/>
    <p:sldId id="275" r:id="rId29"/>
    <p:sldId id="298" r:id="rId30"/>
    <p:sldId id="276" r:id="rId31"/>
    <p:sldId id="277" r:id="rId32"/>
    <p:sldId id="278" r:id="rId33"/>
    <p:sldId id="279" r:id="rId34"/>
    <p:sldId id="281" r:id="rId35"/>
    <p:sldId id="299" r:id="rId36"/>
    <p:sldId id="300" r:id="rId37"/>
    <p:sldId id="294" r:id="rId38"/>
    <p:sldId id="301" r:id="rId39"/>
    <p:sldId id="283" r:id="rId40"/>
    <p:sldId id="285" r:id="rId41"/>
    <p:sldId id="284" r:id="rId42"/>
    <p:sldId id="286" r:id="rId43"/>
    <p:sldId id="287" r:id="rId44"/>
    <p:sldId id="291" r:id="rId45"/>
    <p:sldId id="288" r:id="rId46"/>
    <p:sldId id="289" r:id="rId47"/>
    <p:sldId id="290" r:id="rId48"/>
    <p:sldId id="292" r:id="rId4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407"/>
    <p:restoredTop sz="94819"/>
  </p:normalViewPr>
  <p:slideViewPr>
    <p:cSldViewPr snapToGrid="0" snapToObjects="1">
      <p:cViewPr varScale="1">
        <p:scale>
          <a:sx n="105" d="100"/>
          <a:sy n="105" d="100"/>
        </p:scale>
        <p:origin x="200" y="55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notesMaster" Target="notesMasters/notesMaster1.xml"/><Relationship Id="rId51" Type="http://schemas.openxmlformats.org/officeDocument/2006/relationships/presProps" Target="presProps.xml"/><Relationship Id="rId52" Type="http://schemas.openxmlformats.org/officeDocument/2006/relationships/viewProps" Target="viewProps.xml"/><Relationship Id="rId53" Type="http://schemas.openxmlformats.org/officeDocument/2006/relationships/theme" Target="theme/theme1.xml"/><Relationship Id="rId54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282D2D-B115-5042-8986-395D1996543E}" type="datetimeFigureOut">
              <a:rPr lang="en-US" smtClean="0"/>
              <a:pPr/>
              <a:t>5/31/19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6FC7E2-A4AE-7B42-B2DB-0E02B1B0E7D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0604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E0B70-F58E-054D-8BA6-7C3CFB4C7C89}" type="datetimeFigureOut">
              <a:rPr lang="en-US" smtClean="0"/>
              <a:pPr/>
              <a:t>5/31/19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A44B3-8CF6-C944-A813-9F2257EB2D7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E0B70-F58E-054D-8BA6-7C3CFB4C7C89}" type="datetimeFigureOut">
              <a:rPr lang="en-US" smtClean="0"/>
              <a:pPr/>
              <a:t>5/31/19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A44B3-8CF6-C944-A813-9F2257EB2D7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E0B70-F58E-054D-8BA6-7C3CFB4C7C89}" type="datetimeFigureOut">
              <a:rPr lang="en-US" smtClean="0"/>
              <a:pPr/>
              <a:t>5/31/19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A44B3-8CF6-C944-A813-9F2257EB2D7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E0B70-F58E-054D-8BA6-7C3CFB4C7C89}" type="datetimeFigureOut">
              <a:rPr lang="en-US" smtClean="0"/>
              <a:pPr/>
              <a:t>5/31/19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A44B3-8CF6-C944-A813-9F2257EB2D7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E0B70-F58E-054D-8BA6-7C3CFB4C7C89}" type="datetimeFigureOut">
              <a:rPr lang="en-US" smtClean="0"/>
              <a:pPr/>
              <a:t>5/31/19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A44B3-8CF6-C944-A813-9F2257EB2D7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E0B70-F58E-054D-8BA6-7C3CFB4C7C89}" type="datetimeFigureOut">
              <a:rPr lang="en-US" smtClean="0"/>
              <a:pPr/>
              <a:t>5/31/19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A44B3-8CF6-C944-A813-9F2257EB2D7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E0B70-F58E-054D-8BA6-7C3CFB4C7C89}" type="datetimeFigureOut">
              <a:rPr lang="en-US" smtClean="0"/>
              <a:pPr/>
              <a:t>5/31/19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A44B3-8CF6-C944-A813-9F2257EB2D7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E0B70-F58E-054D-8BA6-7C3CFB4C7C89}" type="datetimeFigureOut">
              <a:rPr lang="en-US" smtClean="0"/>
              <a:pPr/>
              <a:t>5/31/19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A44B3-8CF6-C944-A813-9F2257EB2D7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E0B70-F58E-054D-8BA6-7C3CFB4C7C89}" type="datetimeFigureOut">
              <a:rPr lang="en-US" smtClean="0"/>
              <a:pPr/>
              <a:t>5/31/19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A44B3-8CF6-C944-A813-9F2257EB2D7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E0B70-F58E-054D-8BA6-7C3CFB4C7C89}" type="datetimeFigureOut">
              <a:rPr lang="en-US" smtClean="0"/>
              <a:pPr/>
              <a:t>5/31/19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A44B3-8CF6-C944-A813-9F2257EB2D7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E0B70-F58E-054D-8BA6-7C3CFB4C7C89}" type="datetimeFigureOut">
              <a:rPr lang="en-US" smtClean="0"/>
              <a:pPr/>
              <a:t>5/31/19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A44B3-8CF6-C944-A813-9F2257EB2D7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E0B70-F58E-054D-8BA6-7C3CFB4C7C89}" type="datetimeFigureOut">
              <a:rPr lang="en-US" smtClean="0"/>
              <a:pPr/>
              <a:t>5/31/19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A44B3-8CF6-C944-A813-9F2257EB2D7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E0B70-F58E-054D-8BA6-7C3CFB4C7C89}" type="datetimeFigureOut">
              <a:rPr lang="en-US" smtClean="0"/>
              <a:pPr/>
              <a:t>5/31/19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A44B3-8CF6-C944-A813-9F2257EB2D7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E0B70-F58E-054D-8BA6-7C3CFB4C7C89}" type="datetimeFigureOut">
              <a:rPr lang="en-US" smtClean="0"/>
              <a:pPr/>
              <a:t>5/31/19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A44B3-8CF6-C944-A813-9F2257EB2D7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E0B70-F58E-054D-8BA6-7C3CFB4C7C89}" type="datetimeFigureOut">
              <a:rPr lang="en-US" smtClean="0"/>
              <a:pPr/>
              <a:t>5/31/19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A44B3-8CF6-C944-A813-9F2257EB2D7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E0B70-F58E-054D-8BA6-7C3CFB4C7C89}" type="datetimeFigureOut">
              <a:rPr lang="en-US" smtClean="0"/>
              <a:pPr/>
              <a:t>5/31/19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A44B3-8CF6-C944-A813-9F2257EB2D7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E0B70-F58E-054D-8BA6-7C3CFB4C7C89}" type="datetimeFigureOut">
              <a:rPr lang="en-US" smtClean="0"/>
              <a:pPr/>
              <a:t>5/31/19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A44B3-8CF6-C944-A813-9F2257EB2D7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D60E0B70-F58E-054D-8BA6-7C3CFB4C7C89}" type="datetimeFigureOut">
              <a:rPr lang="en-US" smtClean="0"/>
              <a:pPr/>
              <a:t>5/31/19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1C9A44B3-8CF6-C944-A813-9F2257EB2D7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1731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33" r:id="rId1"/>
    <p:sldLayoutId id="2147484034" r:id="rId2"/>
    <p:sldLayoutId id="2147484035" r:id="rId3"/>
    <p:sldLayoutId id="2147484036" r:id="rId4"/>
    <p:sldLayoutId id="2147484037" r:id="rId5"/>
    <p:sldLayoutId id="2147484038" r:id="rId6"/>
    <p:sldLayoutId id="2147484039" r:id="rId7"/>
    <p:sldLayoutId id="2147484040" r:id="rId8"/>
    <p:sldLayoutId id="2147484041" r:id="rId9"/>
    <p:sldLayoutId id="2147484042" r:id="rId10"/>
    <p:sldLayoutId id="2147484043" r:id="rId11"/>
    <p:sldLayoutId id="2147484044" r:id="rId12"/>
    <p:sldLayoutId id="2147484045" r:id="rId13"/>
    <p:sldLayoutId id="2147484046" r:id="rId14"/>
    <p:sldLayoutId id="2147484047" r:id="rId15"/>
    <p:sldLayoutId id="2147484048" r:id="rId16"/>
    <p:sldLayoutId id="2147484049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3.png"/><Relationship Id="rId5" Type="http://schemas.openxmlformats.org/officeDocument/2006/relationships/hyperlink" Target="https://matplotlib.org/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231228" y="1290182"/>
            <a:ext cx="4813737" cy="1227550"/>
          </a:xfrm>
        </p:spPr>
        <p:txBody>
          <a:bodyPr>
            <a:normAutofit/>
          </a:bodyPr>
          <a:lstStyle/>
          <a:p>
            <a:r>
              <a:rPr lang="en-US" sz="2600" b="1" cap="none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Times New Roman" charset="0"/>
                <a:ea typeface="Times New Roman" charset="0"/>
                <a:cs typeface="Times New Roman" charset="0"/>
              </a:rPr>
              <a:t>PROJECT TITLE</a:t>
            </a:r>
            <a:r>
              <a:rPr lang="en-US" sz="2600" b="1" cap="none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Times New Roman" charset="0"/>
                <a:ea typeface="Times New Roman" charset="0"/>
                <a:cs typeface="Times New Roman" charset="0"/>
              </a:rPr>
              <a:t>:</a:t>
            </a:r>
            <a:br>
              <a:rPr lang="en-US" sz="2600" b="1" cap="none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Times New Roman" charset="0"/>
                <a:ea typeface="Times New Roman" charset="0"/>
                <a:cs typeface="Times New Roman" charset="0"/>
              </a:rPr>
            </a:br>
            <a:endParaRPr lang="en-US" sz="2600" b="1" cap="none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2255520"/>
            <a:ext cx="10649755" cy="4281914"/>
          </a:xfrm>
        </p:spPr>
        <p:txBody>
          <a:bodyPr>
            <a:normAutofit fontScale="62500" lnSpcReduction="20000"/>
          </a:bodyPr>
          <a:lstStyle/>
          <a:p>
            <a:r>
              <a:rPr lang="en-US" sz="5400" b="1" cap="none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KIDNEY </a:t>
            </a:r>
            <a:r>
              <a:rPr lang="en-US" sz="5400" b="1" cap="none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DISEASE ANALYSIS</a:t>
            </a:r>
          </a:p>
          <a:p>
            <a:endParaRPr lang="en-US" sz="4400" b="1" cap="none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  <a:p>
            <a:r>
              <a:rPr lang="en-US" sz="4400" b="1" cap="none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4400" b="1" cap="none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                          </a:t>
            </a:r>
            <a:r>
              <a:rPr lang="en-US" sz="4400" b="1" cap="none" dirty="0" smtClean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    </a:t>
            </a:r>
            <a:r>
              <a:rPr lang="en-US" sz="3300" b="1" cap="none" dirty="0" smtClean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Submitted </a:t>
            </a:r>
            <a:r>
              <a:rPr lang="en-US" sz="3300" b="1" cap="none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By:                                               </a:t>
            </a:r>
            <a:endParaRPr lang="en-GB" sz="3300" b="1" cap="none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</a:endParaRPr>
          </a:p>
          <a:p>
            <a:r>
              <a:rPr lang="en-US" sz="3300" b="1" cap="none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               </a:t>
            </a:r>
            <a:r>
              <a:rPr lang="en-US" sz="3300" b="1" cap="none" dirty="0" smtClean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                                                            A</a:t>
            </a:r>
            <a:r>
              <a:rPr lang="en-US" sz="3300" b="1" cap="none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. </a:t>
            </a:r>
            <a:r>
              <a:rPr lang="en-US" sz="3300" b="1" cap="none" dirty="0" err="1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Keerthi</a:t>
            </a:r>
            <a:r>
              <a:rPr lang="en-US" sz="3300" b="1" cap="none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 Reddy</a:t>
            </a:r>
            <a:endParaRPr lang="en-GB" sz="3300" b="1" cap="none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</a:endParaRPr>
          </a:p>
          <a:p>
            <a:r>
              <a:rPr lang="en-US" sz="3300" b="1" cap="none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              </a:t>
            </a:r>
            <a:r>
              <a:rPr lang="en-US" sz="3300" b="1" cap="none" dirty="0" smtClean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                                                                   Ch</a:t>
            </a:r>
            <a:r>
              <a:rPr lang="en-US" sz="3300" b="1" cap="none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. </a:t>
            </a:r>
            <a:r>
              <a:rPr lang="en-US" sz="3300" b="1" cap="none" dirty="0" err="1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Lakshmipriyanka</a:t>
            </a:r>
            <a:endParaRPr lang="en-GB" sz="3300" b="1" cap="none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</a:endParaRPr>
          </a:p>
          <a:p>
            <a:r>
              <a:rPr lang="en-US" sz="3300" b="1" cap="none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              </a:t>
            </a:r>
            <a:r>
              <a:rPr lang="en-US" sz="3300" b="1" cap="none" dirty="0" smtClean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                                                              A</a:t>
            </a:r>
            <a:r>
              <a:rPr lang="en-US" sz="3300" b="1" cap="none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. L. S. </a:t>
            </a:r>
            <a:r>
              <a:rPr lang="en-US" sz="3300" b="1" cap="none" dirty="0" err="1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D.Ruchitha</a:t>
            </a:r>
            <a:endParaRPr lang="en-GB" sz="3300" b="1" cap="none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</a:endParaRPr>
          </a:p>
          <a:p>
            <a:r>
              <a:rPr lang="en-US" sz="3300" b="1" cap="none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               </a:t>
            </a:r>
            <a:r>
              <a:rPr lang="en-US" sz="3300" b="1" cap="none" dirty="0" smtClean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                                                             M</a:t>
            </a:r>
            <a:r>
              <a:rPr lang="en-US" sz="3300" b="1" cap="none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. Rohitha Reddy</a:t>
            </a:r>
            <a:endParaRPr lang="en-GB" sz="3300" b="1" cap="none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</a:endParaRPr>
          </a:p>
          <a:p>
            <a:r>
              <a:rPr lang="en-US" sz="3300" b="1" cap="none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               </a:t>
            </a:r>
            <a:r>
              <a:rPr lang="en-US" sz="3300" b="1" cap="none" dirty="0" smtClean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                                                 D</a:t>
            </a:r>
            <a:r>
              <a:rPr lang="en-US" sz="3300" b="1" cap="none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. Sarath.</a:t>
            </a:r>
            <a:r>
              <a:rPr lang="en-US" sz="4400" b="1" cap="none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endParaRPr lang="en-US" sz="4400" b="1" cap="none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653403" y="3745282"/>
            <a:ext cx="49853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15047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00417"/>
            <a:ext cx="10364451" cy="1691013"/>
          </a:xfrm>
        </p:spPr>
        <p:txBody>
          <a:bodyPr>
            <a:normAutofit/>
          </a:bodyPr>
          <a:lstStyle/>
          <a:p>
            <a:r>
              <a:rPr lang="en-US" sz="2400" dirty="0" smtClean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NUMPY</a:t>
            </a:r>
            <a:endParaRPr lang="en-US" sz="2400" dirty="0">
              <a:solidFill>
                <a:srgbClr val="C0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1678488"/>
            <a:ext cx="10363826" cy="4112711"/>
          </a:xfrm>
        </p:spPr>
        <p:txBody>
          <a:bodyPr>
            <a:normAutofit/>
          </a:bodyPr>
          <a:lstStyle/>
          <a:p>
            <a:pPr>
              <a:buFont typeface="Wingdings" charset="2"/>
              <a:buChar char="Ø"/>
            </a:pPr>
            <a:endParaRPr lang="en-US" cap="none" dirty="0" smtClean="0"/>
          </a:p>
          <a:p>
            <a:pPr>
              <a:buFont typeface="Wingdings" charset="2"/>
              <a:buChar char="Ø"/>
            </a:pPr>
            <a:r>
              <a:rPr lang="en-US" cap="none" dirty="0" err="1" smtClean="0"/>
              <a:t>Numpy</a:t>
            </a:r>
            <a:r>
              <a:rPr lang="en-US" cap="none" dirty="0" smtClean="0"/>
              <a:t> is a python package which stands for ‘numerical python’. </a:t>
            </a:r>
          </a:p>
          <a:p>
            <a:pPr>
              <a:buFont typeface="Wingdings" charset="2"/>
              <a:buChar char="Ø"/>
            </a:pPr>
            <a:r>
              <a:rPr lang="en-US" cap="none" dirty="0" smtClean="0"/>
              <a:t>It is done multi-dimensional</a:t>
            </a:r>
          </a:p>
          <a:p>
            <a:pPr>
              <a:buFont typeface="Wingdings" charset="2"/>
              <a:buChar char="Ø"/>
            </a:pPr>
            <a:r>
              <a:rPr lang="en-US" cap="none" dirty="0" smtClean="0"/>
              <a:t>It is the core library for scientific computing, which contains a powerful n-dimensional array object, provide tools for integrating c, </a:t>
            </a:r>
            <a:r>
              <a:rPr lang="en-US" cap="none" dirty="0" err="1" smtClean="0"/>
              <a:t>c++</a:t>
            </a:r>
            <a:r>
              <a:rPr lang="en-US" cap="none" dirty="0" smtClean="0"/>
              <a:t> etc. </a:t>
            </a:r>
          </a:p>
          <a:p>
            <a:pPr>
              <a:buFont typeface="Wingdings" charset="2"/>
              <a:buChar char="Ø"/>
            </a:pPr>
            <a:r>
              <a:rPr lang="en-US" cap="none" dirty="0" err="1" smtClean="0"/>
              <a:t>Numpy</a:t>
            </a:r>
            <a:r>
              <a:rPr lang="en-US" cap="none" dirty="0" smtClean="0"/>
              <a:t> array can also be used as an efficient multi-dimensional container for generic data.</a:t>
            </a:r>
            <a:endParaRPr lang="en-US" sz="2400" cap="none" dirty="0" smtClean="0"/>
          </a:p>
          <a:p>
            <a:pPr>
              <a:buFont typeface="Arial" charset="0"/>
              <a:buChar char="•"/>
            </a:pPr>
            <a:r>
              <a:rPr lang="en-US" sz="2400" cap="none" dirty="0" smtClean="0"/>
              <a:t>How to import </a:t>
            </a:r>
            <a:r>
              <a:rPr lang="en-US" sz="2400" cap="none" dirty="0" err="1" smtClean="0"/>
              <a:t>numpy</a:t>
            </a:r>
            <a:r>
              <a:rPr lang="en-US" sz="2400" cap="none" dirty="0" smtClean="0"/>
              <a:t>?</a:t>
            </a:r>
          </a:p>
          <a:p>
            <a:pPr marL="0" indent="0">
              <a:buNone/>
            </a:pPr>
            <a:r>
              <a:rPr lang="en-US" sz="2400" cap="none" dirty="0" smtClean="0">
                <a:solidFill>
                  <a:srgbClr val="FF0000"/>
                </a:solidFill>
              </a:rPr>
              <a:t>             import </a:t>
            </a:r>
            <a:r>
              <a:rPr lang="en-US" sz="2400" cap="none" dirty="0" err="1" smtClean="0">
                <a:solidFill>
                  <a:srgbClr val="FF0000"/>
                </a:solidFill>
              </a:rPr>
              <a:t>numpy</a:t>
            </a:r>
            <a:r>
              <a:rPr lang="en-US" sz="2400" cap="none" dirty="0" smtClean="0">
                <a:solidFill>
                  <a:srgbClr val="FF0000"/>
                </a:solidFill>
              </a:rPr>
              <a:t> as np</a:t>
            </a:r>
          </a:p>
        </p:txBody>
      </p:sp>
    </p:spTree>
    <p:extLst>
      <p:ext uri="{BB962C8B-B14F-4D97-AF65-F5344CB8AC3E}">
        <p14:creationId xmlns:p14="http://schemas.microsoft.com/office/powerpoint/2010/main" val="1069846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0627" y="218365"/>
            <a:ext cx="10527599" cy="1673066"/>
          </a:xfrm>
        </p:spPr>
        <p:txBody>
          <a:bodyPr>
            <a:noAutofit/>
          </a:bodyPr>
          <a:lstStyle/>
          <a:p>
            <a:pPr algn="l"/>
            <a:r>
              <a:rPr lang="en-US" cap="none" dirty="0" smtClean="0">
                <a:solidFill>
                  <a:srgbClr val="FF0000"/>
                </a:solidFill>
              </a:rPr>
              <a:t/>
            </a:r>
            <a:br>
              <a:rPr lang="en-US" cap="none" dirty="0" smtClean="0">
                <a:solidFill>
                  <a:srgbClr val="FF0000"/>
                </a:solidFill>
              </a:rPr>
            </a:br>
            <a:r>
              <a:rPr lang="en-US" cap="none" dirty="0" smtClean="0">
                <a:solidFill>
                  <a:srgbClr val="FF0000"/>
                </a:solidFill>
              </a:rPr>
              <a:t>pandas: We creating rows and as well as columns</a:t>
            </a:r>
            <a:r>
              <a:rPr lang="en-US" cap="none" dirty="0">
                <a:solidFill>
                  <a:srgbClr val="FF0000"/>
                </a:solidFill>
              </a:rPr>
              <a:t/>
            </a:r>
            <a:br>
              <a:rPr lang="en-US" cap="none" dirty="0">
                <a:solidFill>
                  <a:srgbClr val="FF0000"/>
                </a:solidFill>
              </a:rPr>
            </a:br>
            <a:r>
              <a:rPr lang="en-US" cap="none" dirty="0" smtClean="0">
                <a:solidFill>
                  <a:srgbClr val="FF0000"/>
                </a:solidFill>
              </a:rPr>
              <a:t>Key features of pandas:</a:t>
            </a:r>
            <a:br>
              <a:rPr lang="en-US" cap="none" dirty="0" smtClean="0">
                <a:solidFill>
                  <a:srgbClr val="FF0000"/>
                </a:solidFill>
              </a:rPr>
            </a:br>
            <a:r>
              <a:rPr lang="en-US" cap="none" dirty="0" smtClean="0">
                <a:solidFill>
                  <a:srgbClr val="FF0000"/>
                </a:solidFill>
              </a:rPr>
              <a:t/>
            </a:r>
            <a:br>
              <a:rPr lang="en-US" cap="none" dirty="0" smtClean="0">
                <a:solidFill>
                  <a:srgbClr val="FF0000"/>
                </a:solidFill>
              </a:rPr>
            </a:br>
            <a:r>
              <a:rPr lang="en-US" cap="none" dirty="0" smtClean="0">
                <a:solidFill>
                  <a:srgbClr val="FF0000"/>
                </a:solidFill>
              </a:rPr>
              <a:t/>
            </a:r>
            <a:br>
              <a:rPr lang="en-US" cap="none" dirty="0" smtClean="0">
                <a:solidFill>
                  <a:srgbClr val="FF0000"/>
                </a:solidFill>
              </a:rPr>
            </a:br>
            <a:endParaRPr lang="en-US" cap="none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1221102"/>
            <a:ext cx="10363826" cy="4570097"/>
          </a:xfrm>
        </p:spPr>
        <p:txBody>
          <a:bodyPr>
            <a:normAutofit fontScale="32500" lnSpcReduction="20000"/>
          </a:bodyPr>
          <a:lstStyle/>
          <a:p>
            <a:pPr>
              <a:buFont typeface="Wingdings" charset="2"/>
              <a:buChar char="Ø"/>
            </a:pPr>
            <a:endParaRPr lang="en-US" sz="5100" cap="none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pPr>
              <a:buFont typeface="Wingdings" charset="2"/>
              <a:buChar char="Ø"/>
            </a:pPr>
            <a:r>
              <a:rPr lang="en-US" sz="5100" cap="none" dirty="0" smtClean="0">
                <a:latin typeface="Times New Roman" charset="0"/>
                <a:ea typeface="Times New Roman" charset="0"/>
                <a:cs typeface="Times New Roman" charset="0"/>
              </a:rPr>
              <a:t>fast </a:t>
            </a:r>
            <a:r>
              <a:rPr lang="en-US" sz="5100" cap="none" dirty="0">
                <a:latin typeface="Times New Roman" charset="0"/>
                <a:ea typeface="Times New Roman" charset="0"/>
                <a:cs typeface="Times New Roman" charset="0"/>
              </a:rPr>
              <a:t>and efficient </a:t>
            </a:r>
            <a:r>
              <a:rPr lang="en-US" sz="5100" cap="none" dirty="0" err="1">
                <a:latin typeface="Times New Roman" charset="0"/>
                <a:ea typeface="Times New Roman" charset="0"/>
                <a:cs typeface="Times New Roman" charset="0"/>
              </a:rPr>
              <a:t>dataframe</a:t>
            </a:r>
            <a:r>
              <a:rPr lang="en-US" sz="5100" cap="none" dirty="0">
                <a:latin typeface="Times New Roman" charset="0"/>
                <a:ea typeface="Times New Roman" charset="0"/>
                <a:cs typeface="Times New Roman" charset="0"/>
              </a:rPr>
              <a:t> object with default and customized indexing</a:t>
            </a:r>
            <a:r>
              <a:rPr lang="en-US" sz="5100" cap="none" dirty="0" smtClean="0">
                <a:latin typeface="Times New Roman" charset="0"/>
                <a:ea typeface="Times New Roman" charset="0"/>
                <a:cs typeface="Times New Roman" charset="0"/>
              </a:rPr>
              <a:t>.</a:t>
            </a:r>
          </a:p>
          <a:p>
            <a:pPr>
              <a:buFont typeface="Wingdings" charset="2"/>
              <a:buChar char="Ø"/>
            </a:pPr>
            <a:r>
              <a:rPr lang="en-US" sz="5100" cap="none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charset="0"/>
                <a:ea typeface="Times New Roman" charset="0"/>
                <a:cs typeface="Times New Roman" charset="0"/>
              </a:rPr>
              <a:t>Tools </a:t>
            </a:r>
            <a:r>
              <a:rPr lang="en-US" sz="5100" cap="none" dirty="0">
                <a:latin typeface="Times New Roman" charset="0"/>
                <a:ea typeface="Times New Roman" charset="0"/>
                <a:cs typeface="Times New Roman" charset="0"/>
              </a:rPr>
              <a:t>for loading data into in-memory data objects from different file formats</a:t>
            </a:r>
            <a:r>
              <a:rPr lang="en-US" sz="5100" cap="none" dirty="0" smtClean="0">
                <a:latin typeface="Times New Roman" charset="0"/>
                <a:ea typeface="Times New Roman" charset="0"/>
                <a:cs typeface="Times New Roman" charset="0"/>
              </a:rPr>
              <a:t>.</a:t>
            </a:r>
          </a:p>
          <a:p>
            <a:pPr>
              <a:buFont typeface="Wingdings" charset="2"/>
              <a:buChar char="Ø"/>
            </a:pPr>
            <a:r>
              <a:rPr lang="en-US" sz="5100" cap="none" dirty="0">
                <a:latin typeface="Times New Roman" charset="0"/>
                <a:ea typeface="Times New Roman" charset="0"/>
                <a:cs typeface="Times New Roman" charset="0"/>
              </a:rPr>
              <a:t>Data alignment and integrated handling of missing data. </a:t>
            </a:r>
            <a:endParaRPr lang="en-US" sz="5100" cap="none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pPr>
              <a:buFont typeface="Wingdings" charset="2"/>
              <a:buChar char="Ø"/>
            </a:pPr>
            <a:r>
              <a:rPr lang="en-US" sz="5100" cap="none" dirty="0">
                <a:latin typeface="Times New Roman" charset="0"/>
                <a:ea typeface="Times New Roman" charset="0"/>
                <a:cs typeface="Times New Roman" charset="0"/>
              </a:rPr>
              <a:t>Reshaping and pivoting of date sets. </a:t>
            </a:r>
            <a:endParaRPr lang="en-US" sz="5100" cap="none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pPr>
              <a:buFont typeface="Wingdings" charset="2"/>
              <a:buChar char="Ø"/>
            </a:pPr>
            <a:r>
              <a:rPr lang="en-US" sz="5100" cap="none" dirty="0">
                <a:latin typeface="Times New Roman" charset="0"/>
                <a:ea typeface="Times New Roman" charset="0"/>
                <a:cs typeface="Times New Roman" charset="0"/>
              </a:rPr>
              <a:t>Label-based slicing, indexing and </a:t>
            </a:r>
            <a:r>
              <a:rPr lang="en-US" sz="5100" cap="none" dirty="0" err="1">
                <a:latin typeface="Times New Roman" charset="0"/>
                <a:ea typeface="Times New Roman" charset="0"/>
                <a:cs typeface="Times New Roman" charset="0"/>
              </a:rPr>
              <a:t>subsetting</a:t>
            </a:r>
            <a:r>
              <a:rPr lang="en-US" sz="5100" cap="none" dirty="0">
                <a:latin typeface="Times New Roman" charset="0"/>
                <a:ea typeface="Times New Roman" charset="0"/>
                <a:cs typeface="Times New Roman" charset="0"/>
              </a:rPr>
              <a:t> of large data sets. </a:t>
            </a:r>
            <a:endParaRPr lang="en-US" sz="5100" cap="none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pPr>
              <a:buFont typeface="Wingdings" charset="2"/>
              <a:buChar char="Ø"/>
            </a:pPr>
            <a:r>
              <a:rPr lang="en-US" sz="5100" cap="none" dirty="0">
                <a:latin typeface="Times New Roman" charset="0"/>
                <a:ea typeface="Times New Roman" charset="0"/>
                <a:cs typeface="Times New Roman" charset="0"/>
              </a:rPr>
              <a:t>Columns from a data structure can be deleted or inserted. </a:t>
            </a:r>
            <a:endParaRPr lang="en-US" sz="5100" cap="none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pPr>
              <a:buFont typeface="Wingdings" charset="2"/>
              <a:buChar char="Ø"/>
            </a:pPr>
            <a:r>
              <a:rPr lang="en-US" sz="5100" cap="none" dirty="0">
                <a:latin typeface="Times New Roman" charset="0"/>
                <a:ea typeface="Times New Roman" charset="0"/>
                <a:cs typeface="Times New Roman" charset="0"/>
              </a:rPr>
              <a:t>Group by data for aggregation and transformations. </a:t>
            </a:r>
            <a:endParaRPr lang="en-US" sz="5100" cap="none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pPr>
              <a:buFont typeface="Wingdings" charset="2"/>
              <a:buChar char="Ø"/>
            </a:pPr>
            <a:r>
              <a:rPr lang="en-US" sz="5100" cap="none" dirty="0">
                <a:latin typeface="Times New Roman" charset="0"/>
                <a:ea typeface="Times New Roman" charset="0"/>
                <a:cs typeface="Times New Roman" charset="0"/>
              </a:rPr>
              <a:t>High performance merging and joining of data. </a:t>
            </a:r>
            <a:endParaRPr lang="en-US" sz="5100" cap="none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pPr>
              <a:buFont typeface="Wingdings" charset="2"/>
              <a:buChar char="Ø"/>
            </a:pPr>
            <a:r>
              <a:rPr lang="en-US" sz="5100" cap="none" dirty="0">
                <a:latin typeface="Times New Roman" charset="0"/>
                <a:ea typeface="Times New Roman" charset="0"/>
                <a:cs typeface="Times New Roman" charset="0"/>
              </a:rPr>
              <a:t>Time series functionality. </a:t>
            </a:r>
            <a:r>
              <a:rPr lang="en-US" sz="2400" cap="none" dirty="0"/>
              <a:t/>
            </a:r>
            <a:br>
              <a:rPr lang="en-US" sz="2400" cap="none" dirty="0"/>
            </a:br>
            <a:r>
              <a:rPr lang="en-US" sz="2400" cap="none" dirty="0"/>
              <a:t/>
            </a:r>
            <a:br>
              <a:rPr lang="en-US" sz="2400" cap="none" dirty="0"/>
            </a:br>
            <a:r>
              <a:rPr lang="en-US" sz="2400" cap="none" dirty="0"/>
              <a:t/>
            </a:r>
            <a:br>
              <a:rPr lang="en-US" sz="2400" cap="none" dirty="0"/>
            </a:br>
            <a:r>
              <a:rPr lang="en-US" sz="2400" cap="none" dirty="0"/>
              <a:t/>
            </a:r>
            <a:br>
              <a:rPr lang="en-US" sz="2400" cap="none" dirty="0"/>
            </a:br>
            <a:r>
              <a:rPr lang="en-US" cap="none" dirty="0"/>
              <a:t/>
            </a:r>
            <a:br>
              <a:rPr lang="en-US" cap="none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161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2053072241"/>
              </p:ext>
            </p:extLst>
          </p:nvPr>
        </p:nvGraphicFramePr>
        <p:xfrm>
          <a:off x="-1" y="0"/>
          <a:ext cx="12192000" cy="6858000"/>
        </p:xfrm>
        <a:graphic>
          <a:graphicData uri="http://schemas.openxmlformats.org/drawingml/2006/table">
            <a:tbl>
              <a:tblPr/>
              <a:tblGrid>
                <a:gridCol w="4064000"/>
                <a:gridCol w="4064000"/>
                <a:gridCol w="4064000"/>
              </a:tblGrid>
              <a:tr h="920931">
                <a:tc>
                  <a:txBody>
                    <a:bodyPr/>
                    <a:lstStyle/>
                    <a:p>
                      <a:pPr algn="ctr" fontAlgn="t"/>
                      <a:r>
                        <a:rPr lang="en-US" sz="1700" dirty="0">
                          <a:effectLst/>
                        </a:rPr>
                        <a:t>Data Structure</a:t>
                      </a:r>
                    </a:p>
                  </a:txBody>
                  <a:tcPr marL="97835" marR="97835" marT="97835" marB="97835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700">
                          <a:effectLst/>
                        </a:rPr>
                        <a:t>Dimensions</a:t>
                      </a:r>
                    </a:p>
                  </a:txBody>
                  <a:tcPr marL="97835" marR="97835" marT="97835" marB="97835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700">
                          <a:effectLst/>
                        </a:rPr>
                        <a:t>Description</a:t>
                      </a:r>
                    </a:p>
                  </a:txBody>
                  <a:tcPr marL="97835" marR="97835" marT="97835" marB="97835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</a:tr>
              <a:tr h="1449978">
                <a:tc>
                  <a:txBody>
                    <a:bodyPr/>
                    <a:lstStyle/>
                    <a:p>
                      <a:pPr algn="ctr" fontAlgn="t"/>
                      <a:r>
                        <a:rPr lang="en-US" sz="1700">
                          <a:effectLst/>
                        </a:rPr>
                        <a:t>Series</a:t>
                      </a:r>
                    </a:p>
                  </a:txBody>
                  <a:tcPr marL="97835" marR="97835" marT="97835" marB="97835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700">
                          <a:effectLst/>
                        </a:rPr>
                        <a:t>1</a:t>
                      </a:r>
                    </a:p>
                  </a:txBody>
                  <a:tcPr marL="97835" marR="97835" marT="97835" marB="97835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700">
                          <a:effectLst/>
                        </a:rPr>
                        <a:t>1D labeled homogeneous array, sizeimmutable.</a:t>
                      </a:r>
                    </a:p>
                  </a:txBody>
                  <a:tcPr marL="97835" marR="97835" marT="97835" marB="97835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037113">
                <a:tc>
                  <a:txBody>
                    <a:bodyPr/>
                    <a:lstStyle/>
                    <a:p>
                      <a:pPr algn="ctr" fontAlgn="t"/>
                      <a:r>
                        <a:rPr lang="en-US" sz="1700" dirty="0">
                          <a:effectLst/>
                        </a:rPr>
                        <a:t>Data Frames</a:t>
                      </a:r>
                    </a:p>
                  </a:txBody>
                  <a:tcPr marL="97835" marR="97835" marT="97835" marB="97835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is-IS" sz="1700">
                          <a:effectLst/>
                        </a:rPr>
                        <a:t>2</a:t>
                      </a:r>
                    </a:p>
                  </a:txBody>
                  <a:tcPr marL="97835" marR="97835" marT="97835" marB="97835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700">
                          <a:effectLst/>
                        </a:rPr>
                        <a:t>General 2D labeled, size-mutable tabular structure with potentially heterogeneously typed columns.</a:t>
                      </a:r>
                    </a:p>
                  </a:txBody>
                  <a:tcPr marL="97835" marR="97835" marT="97835" marB="97835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449978">
                <a:tc>
                  <a:txBody>
                    <a:bodyPr/>
                    <a:lstStyle/>
                    <a:p>
                      <a:pPr algn="ctr" fontAlgn="t"/>
                      <a:r>
                        <a:rPr lang="en-US" sz="1700">
                          <a:effectLst/>
                        </a:rPr>
                        <a:t>Panel</a:t>
                      </a:r>
                    </a:p>
                  </a:txBody>
                  <a:tcPr marL="97835" marR="97835" marT="97835" marB="97835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700">
                          <a:effectLst/>
                        </a:rPr>
                        <a:t>3</a:t>
                      </a:r>
                    </a:p>
                  </a:txBody>
                  <a:tcPr marL="97835" marR="97835" marT="97835" marB="97835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700" dirty="0">
                          <a:effectLst/>
                        </a:rPr>
                        <a:t>General 3D labeled, size-mutable array.</a:t>
                      </a:r>
                    </a:p>
                  </a:txBody>
                  <a:tcPr marL="97835" marR="97835" marT="97835" marB="97835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-3965833" y="-323165"/>
            <a:ext cx="20123672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4211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-413359"/>
            <a:ext cx="10364451" cy="1954061"/>
          </a:xfrm>
        </p:spPr>
        <p:txBody>
          <a:bodyPr>
            <a:normAutofit/>
          </a:bodyPr>
          <a:lstStyle/>
          <a:p>
            <a:pPr lvl="0"/>
            <a:r>
              <a:rPr lang="en-US" sz="2400" dirty="0" err="1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Sklearn</a:t>
            </a:r>
            <a:r>
              <a:rPr lang="en-US" sz="240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/>
            </a:r>
            <a:br>
              <a:rPr lang="en-US" sz="240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</a:br>
            <a:r>
              <a:rPr lang="en-GB" sz="2400" dirty="0">
                <a:latin typeface="Times New Roman" charset="0"/>
                <a:ea typeface="Times New Roman" charset="0"/>
                <a:cs typeface="Times New Roman" charset="0"/>
              </a:rPr>
              <a:t/>
            </a:r>
            <a:br>
              <a:rPr lang="en-GB" sz="2400" dirty="0">
                <a:latin typeface="Times New Roman" charset="0"/>
                <a:ea typeface="Times New Roman" charset="0"/>
                <a:cs typeface="Times New Roman" charset="0"/>
              </a:rPr>
            </a:b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578109" y="563670"/>
            <a:ext cx="10363826" cy="5605117"/>
          </a:xfrm>
        </p:spPr>
        <p:txBody>
          <a:bodyPr>
            <a:noAutofit/>
          </a:bodyPr>
          <a:lstStyle/>
          <a:p>
            <a:pPr>
              <a:buFont typeface="Wingdings" charset="2"/>
              <a:buChar char="v"/>
            </a:pPr>
            <a:r>
              <a:rPr lang="en-US" sz="2400" cap="none" dirty="0" smtClean="0"/>
              <a:t>To run cross validation on multiple matrix and it returns the train test value.</a:t>
            </a:r>
          </a:p>
          <a:p>
            <a:pPr>
              <a:buFont typeface="Wingdings" charset="2"/>
              <a:buChar char="v"/>
            </a:pPr>
            <a:r>
              <a:rPr lang="en-US" sz="2400" cap="none" dirty="0" err="1" smtClean="0"/>
              <a:t>sklearn.preprocessing.imputer</a:t>
            </a:r>
            <a:r>
              <a:rPr lang="en-US" sz="2400" cap="none" dirty="0" smtClean="0"/>
              <a:t>(</a:t>
            </a:r>
            <a:r>
              <a:rPr lang="en-US" sz="2400" i="1" cap="none" dirty="0" err="1" smtClean="0"/>
              <a:t>missing_values</a:t>
            </a:r>
            <a:r>
              <a:rPr lang="en-US" sz="2400" i="1" cap="none" dirty="0" smtClean="0"/>
              <a:t>='nan'</a:t>
            </a:r>
            <a:r>
              <a:rPr lang="en-US" sz="2400" cap="none" dirty="0" smtClean="0"/>
              <a:t>, </a:t>
            </a:r>
            <a:r>
              <a:rPr lang="en-US" sz="2400" i="1" cap="none" dirty="0" smtClean="0"/>
              <a:t>strategy='mean'</a:t>
            </a:r>
            <a:r>
              <a:rPr lang="en-US" sz="2400" cap="none" dirty="0" smtClean="0"/>
              <a:t>, </a:t>
            </a:r>
            <a:r>
              <a:rPr lang="en-US" sz="2400" i="1" cap="none" dirty="0" smtClean="0"/>
              <a:t>axis=0</a:t>
            </a:r>
            <a:r>
              <a:rPr lang="en-US" sz="2400" cap="none" dirty="0" smtClean="0"/>
              <a:t>, </a:t>
            </a:r>
            <a:r>
              <a:rPr lang="en-US" sz="2400" i="1" cap="none" dirty="0" smtClean="0"/>
              <a:t>verbose=0</a:t>
            </a:r>
            <a:r>
              <a:rPr lang="en-US" sz="2400" cap="none" dirty="0" smtClean="0"/>
              <a:t>, </a:t>
            </a:r>
            <a:r>
              <a:rPr lang="en-US" sz="2400" i="1" cap="none" dirty="0" smtClean="0"/>
              <a:t>copy=true</a:t>
            </a:r>
            <a:r>
              <a:rPr lang="en-US" sz="2400" cap="none" dirty="0" smtClean="0"/>
              <a:t>)</a:t>
            </a:r>
          </a:p>
          <a:p>
            <a:pPr marL="0" indent="0">
              <a:buNone/>
            </a:pPr>
            <a:r>
              <a:rPr lang="en-US" sz="2400" b="1" cap="none" dirty="0" err="1" smtClean="0"/>
              <a:t>missing_values</a:t>
            </a:r>
            <a:r>
              <a:rPr lang="en-US" sz="2400" cap="none" dirty="0" smtClean="0"/>
              <a:t> : integer or “nan”, optional (default=”nan”)</a:t>
            </a:r>
          </a:p>
          <a:p>
            <a:pPr marL="0" indent="0">
              <a:buNone/>
            </a:pPr>
            <a:r>
              <a:rPr lang="en-US" sz="2400" cap="none" dirty="0" smtClean="0"/>
              <a:t>       the placeholder for the missing values. all occurrences of </a:t>
            </a:r>
            <a:r>
              <a:rPr lang="en-US" sz="2400" cap="none" dirty="0" err="1" smtClean="0"/>
              <a:t>missing_values</a:t>
            </a:r>
            <a:r>
              <a:rPr lang="en-US" sz="2400" cap="none" dirty="0" smtClean="0"/>
              <a:t> will be imputed. for missing   values encoded as </a:t>
            </a:r>
            <a:r>
              <a:rPr lang="en-US" sz="2400" cap="none" dirty="0" err="1" smtClean="0"/>
              <a:t>np.nan</a:t>
            </a:r>
            <a:r>
              <a:rPr lang="en-US" sz="2400" cap="none" dirty="0" smtClean="0"/>
              <a:t>, use the string value “nan”.</a:t>
            </a:r>
          </a:p>
          <a:p>
            <a:pPr marL="0" indent="0">
              <a:buNone/>
            </a:pPr>
            <a:r>
              <a:rPr lang="en-US" sz="2400" b="1" cap="none" dirty="0">
                <a:latin typeface="Times New Roman" charset="0"/>
                <a:ea typeface="Times New Roman" charset="0"/>
                <a:cs typeface="Times New Roman" charset="0"/>
              </a:rPr>
              <a:t>axis</a:t>
            </a:r>
            <a:r>
              <a:rPr lang="en-US" sz="2400" cap="none" dirty="0">
                <a:latin typeface="Times New Roman" charset="0"/>
                <a:ea typeface="Times New Roman" charset="0"/>
                <a:cs typeface="Times New Roman" charset="0"/>
              </a:rPr>
              <a:t> : integer, optional (default=0)</a:t>
            </a:r>
          </a:p>
          <a:p>
            <a:pPr marL="0" indent="0">
              <a:buNone/>
            </a:pPr>
            <a:r>
              <a:rPr lang="en-US" sz="2400" cap="none" dirty="0">
                <a:latin typeface="Times New Roman" charset="0"/>
                <a:ea typeface="Times New Roman" charset="0"/>
                <a:cs typeface="Times New Roman" charset="0"/>
              </a:rPr>
              <a:t>         The axis along which to impute.</a:t>
            </a:r>
          </a:p>
          <a:p>
            <a:pPr marL="0" indent="0">
              <a:buNone/>
            </a:pPr>
            <a:r>
              <a:rPr lang="en-US" sz="2400" cap="none" dirty="0">
                <a:latin typeface="Times New Roman" charset="0"/>
                <a:ea typeface="Times New Roman" charset="0"/>
                <a:cs typeface="Times New Roman" charset="0"/>
              </a:rPr>
              <a:t>         if axis=0, then impute along columns.</a:t>
            </a:r>
          </a:p>
          <a:p>
            <a:pPr marL="0" indent="0">
              <a:buNone/>
            </a:pPr>
            <a:r>
              <a:rPr lang="en-US" sz="2400" cap="none" dirty="0">
                <a:latin typeface="Times New Roman" charset="0"/>
                <a:ea typeface="Times New Roman" charset="0"/>
                <a:cs typeface="Times New Roman" charset="0"/>
              </a:rPr>
              <a:t>         if axis=1, then impute along rows.</a:t>
            </a:r>
          </a:p>
          <a:p>
            <a:pPr marL="0" indent="0">
              <a:buNone/>
            </a:pPr>
            <a:endParaRPr lang="en-US" sz="2400" cap="none" dirty="0" smtClean="0"/>
          </a:p>
          <a:p>
            <a:pPr marL="0" indent="0">
              <a:buNone/>
            </a:pPr>
            <a:endParaRPr lang="en-US" sz="2400" cap="none" dirty="0"/>
          </a:p>
        </p:txBody>
      </p:sp>
    </p:spTree>
    <p:extLst>
      <p:ext uri="{BB962C8B-B14F-4D97-AF65-F5344CB8AC3E}">
        <p14:creationId xmlns:p14="http://schemas.microsoft.com/office/powerpoint/2010/main" val="1026358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78000"/>
                <a:shade val="100000"/>
                <a:hueMod val="136000"/>
                <a:satMod val="160000"/>
                <a:lumMod val="105000"/>
              </a:schemeClr>
            </a:gs>
            <a:gs pos="100000">
              <a:schemeClr val="bg2">
                <a:shade val="92000"/>
                <a:satMod val="170000"/>
                <a:lumMod val="96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xmlns="" id="{3DBEF411-CEE1-4E25-A356-CF9F962CF83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xmlns="" id="{63379AEE-ED70-4238-AFF7-1E24216D7A8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6455" y="3908121"/>
            <a:ext cx="8530224" cy="1651008"/>
          </a:xfrm>
          <a:prstGeom prst="roundRect">
            <a:avLst>
              <a:gd name="adj" fmla="val 5301"/>
            </a:avLst>
          </a:prstGeom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101957CB-8A4A-42CF-A08D-763DF0BBAAE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320"/>
            <a:ext cx="12192000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722724" y="618518"/>
            <a:ext cx="7104186" cy="3732418"/>
          </a:xfrm>
        </p:spPr>
        <p:txBody>
          <a:bodyPr>
            <a:normAutofit/>
          </a:bodyPr>
          <a:lstStyle/>
          <a:p>
            <a:pPr>
              <a:buFont typeface="Wingdings" charset="2"/>
              <a:buChar char="Ø"/>
            </a:pPr>
            <a:r>
              <a:rPr lang="en-US" cap="none" dirty="0" err="1"/>
              <a:t>Seaborn</a:t>
            </a:r>
            <a:r>
              <a:rPr lang="en-US" cap="none" dirty="0"/>
              <a:t> is a python data visualization library based on </a:t>
            </a:r>
            <a:r>
              <a:rPr lang="en-US" cap="none" dirty="0">
                <a:hlinkClick r:id="rId5"/>
              </a:rPr>
              <a:t>matplotlib</a:t>
            </a:r>
            <a:r>
              <a:rPr lang="en-US" cap="none" dirty="0"/>
              <a:t>. </a:t>
            </a:r>
          </a:p>
          <a:p>
            <a:pPr>
              <a:buFont typeface="Wingdings" charset="2"/>
              <a:buChar char="Ø"/>
            </a:pPr>
            <a:r>
              <a:rPr lang="en-US" cap="none" dirty="0"/>
              <a:t>It provides a high-level interface for drawing attractive and informative statistical graphics.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err="1" smtClean="0"/>
              <a:t>Seaborn</a:t>
            </a:r>
            <a:r>
              <a:rPr lang="en-US" dirty="0" smtClean="0"/>
              <a:t> </a:t>
            </a:r>
            <a:r>
              <a:rPr lang="en-US" dirty="0"/>
              <a:t>:  statistical data visualization</a:t>
            </a:r>
          </a:p>
          <a:p>
            <a:pPr>
              <a:buFont typeface="Wingdings" charset="2"/>
              <a:buChar char="Ø"/>
            </a:pPr>
            <a:endParaRPr lang="en-US" cap="none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4650" y="-676405"/>
            <a:ext cx="3303576" cy="6936528"/>
          </a:xfrm>
        </p:spPr>
        <p:txBody>
          <a:bodyPr>
            <a:normAutofit/>
          </a:bodyPr>
          <a:lstStyle/>
          <a:p>
            <a:pPr lvl="0"/>
            <a:r>
              <a:rPr lang="en-US" dirty="0" err="1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Seaborn</a:t>
            </a:r>
            <a:r>
              <a:rPr lang="en-US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GB" dirty="0">
                <a:latin typeface="Times New Roman" charset="0"/>
                <a:ea typeface="Times New Roman" charset="0"/>
                <a:cs typeface="Times New Roman" charset="0"/>
              </a:rPr>
              <a:t/>
            </a:r>
            <a:br>
              <a:rPr lang="en-GB" dirty="0">
                <a:latin typeface="Times New Roman" charset="0"/>
                <a:ea typeface="Times New Roman" charset="0"/>
                <a:cs typeface="Times New Roman" charset="0"/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8993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077239"/>
            <a:ext cx="3920647" cy="4713960"/>
          </a:xfrm>
        </p:spPr>
        <p:txBody>
          <a:bodyPr/>
          <a:lstStyle/>
          <a:p>
            <a:r>
              <a:rPr lang="en-US" dirty="0" err="1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Matplotlib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3757808" y="538620"/>
            <a:ext cx="7519792" cy="5252580"/>
          </a:xfrm>
        </p:spPr>
        <p:txBody>
          <a:bodyPr>
            <a:normAutofit/>
          </a:bodyPr>
          <a:lstStyle/>
          <a:p>
            <a:pPr>
              <a:buFont typeface="Wingdings" charset="2"/>
              <a:buChar char="Ø"/>
            </a:pPr>
            <a:r>
              <a:rPr lang="en-US" sz="2400" cap="none" dirty="0" err="1" smtClean="0"/>
              <a:t>Matplotlib</a:t>
            </a:r>
            <a:r>
              <a:rPr lang="en-US" sz="2400" cap="none" dirty="0" smtClean="0"/>
              <a:t> is a python library used to create 2D graphs and plots by using python scripts. </a:t>
            </a:r>
          </a:p>
          <a:p>
            <a:pPr>
              <a:buFont typeface="Wingdings" charset="2"/>
              <a:buChar char="Ø"/>
            </a:pPr>
            <a:r>
              <a:rPr lang="en-US" sz="2400" cap="none" dirty="0" smtClean="0"/>
              <a:t>It has a module named </a:t>
            </a:r>
            <a:r>
              <a:rPr lang="en-US" sz="2400" cap="none" dirty="0" err="1" smtClean="0"/>
              <a:t>pyplot</a:t>
            </a:r>
            <a:r>
              <a:rPr lang="en-US" sz="2400" cap="none" dirty="0" smtClean="0"/>
              <a:t> which makes things easy for plotting by providing feature to control line styles, font properties, formatting axes etc. It supports a very wide variety of graphs and plots namely - histogram, bar charts, power spectra, error charts etc.</a:t>
            </a:r>
            <a:endParaRPr lang="en-US" sz="2400" cap="non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9868" y="4070960"/>
            <a:ext cx="5135671" cy="2555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036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4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78000"/>
                <a:shade val="100000"/>
                <a:hueMod val="136000"/>
                <a:satMod val="160000"/>
                <a:lumMod val="105000"/>
              </a:schemeClr>
            </a:gs>
            <a:gs pos="100000">
              <a:schemeClr val="bg2">
                <a:shade val="92000"/>
                <a:satMod val="170000"/>
                <a:lumMod val="96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>
            <a:extLst>
              <a:ext uri="{FF2B5EF4-FFF2-40B4-BE49-F238E27FC236}">
                <a16:creationId xmlns:a16="http://schemas.microsoft.com/office/drawing/2014/main" xmlns="" id="{E43006C0-9CF0-4AD0-9C72-B3F9942A80C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78A20B43-EA35-4D51-8E25-05F8B334E9E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xmlns="" id="{0166DB98-302A-46FE-BE82-C13AF10BC1F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xmlns="" id="{34059663-8A30-44C3-8C60-8F31A6FE55D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1DA5DBE7-7AAD-48D9-A121-8102870FD7B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Content Placeholder 3"/>
          <p:cNvPicPr>
            <a:picLocks noGrp="1" noChangeAspect="1"/>
          </p:cNvPicPr>
          <p:nvPr>
            <p:ph sz="quarter"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995" y="739036"/>
            <a:ext cx="7102257" cy="5461347"/>
          </a:xfrm>
          <a:prstGeom prst="roundRect">
            <a:avLst>
              <a:gd name="adj" fmla="val 5301"/>
            </a:avLst>
          </a:prstGeom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70381" y="1726059"/>
            <a:ext cx="4337367" cy="256854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400" cap="none" dirty="0"/>
              <a:t>R</a:t>
            </a:r>
            <a:r>
              <a:rPr lang="en-US" sz="2400" cap="none" dirty="0" smtClean="0"/>
              <a:t>eading the data from the given dataset(“kidney disease.csv”)</a:t>
            </a:r>
            <a:br>
              <a:rPr lang="en-US" sz="2400" cap="none" dirty="0" smtClean="0"/>
            </a:br>
            <a:r>
              <a:rPr lang="en-US" sz="2400" cap="none" dirty="0" smtClean="0"/>
              <a:t>and loading the dataset into an variable “data “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213172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174171"/>
            <a:ext cx="10364451" cy="1729786"/>
          </a:xfrm>
        </p:spPr>
        <p:txBody>
          <a:bodyPr>
            <a:noAutofit/>
          </a:bodyPr>
          <a:lstStyle/>
          <a:p>
            <a:r>
              <a:rPr lang="en-US" sz="2400" cap="none" dirty="0" smtClean="0">
                <a:latin typeface="Times New Roman" charset="0"/>
                <a:ea typeface="Times New Roman" charset="0"/>
                <a:cs typeface="Times New Roman" charset="0"/>
              </a:rPr>
              <a:t>Head is function to display the data from dataset</a:t>
            </a:r>
            <a:br>
              <a:rPr lang="en-US" sz="2400" cap="none" dirty="0" smtClean="0">
                <a:latin typeface="Times New Roman" charset="0"/>
                <a:ea typeface="Times New Roman" charset="0"/>
                <a:cs typeface="Times New Roman" charset="0"/>
              </a:rPr>
            </a:br>
            <a:r>
              <a:rPr lang="en-US" sz="2400" cap="none" dirty="0" smtClean="0">
                <a:latin typeface="Times New Roman" charset="0"/>
                <a:ea typeface="Times New Roman" charset="0"/>
                <a:cs typeface="Times New Roman" charset="0"/>
              </a:rPr>
              <a:t> (</a:t>
            </a:r>
            <a:r>
              <a:rPr lang="en-US" sz="2400" cap="none" dirty="0" err="1" smtClean="0">
                <a:latin typeface="Times New Roman" charset="0"/>
                <a:ea typeface="Times New Roman" charset="0"/>
                <a:cs typeface="Times New Roman" charset="0"/>
              </a:rPr>
              <a:t>defautly</a:t>
            </a:r>
            <a:r>
              <a:rPr lang="en-US" sz="2400" cap="none" dirty="0" smtClean="0">
                <a:latin typeface="Times New Roman" charset="0"/>
                <a:ea typeface="Times New Roman" charset="0"/>
                <a:cs typeface="Times New Roman" charset="0"/>
              </a:rPr>
              <a:t> it will display first five of dataset)</a:t>
            </a:r>
            <a:br>
              <a:rPr lang="en-US" sz="2400" cap="none" dirty="0" smtClean="0">
                <a:latin typeface="Times New Roman" charset="0"/>
                <a:ea typeface="Times New Roman" charset="0"/>
                <a:cs typeface="Times New Roman" charset="0"/>
              </a:rPr>
            </a:br>
            <a:r>
              <a:rPr lang="en-US" sz="2400" cap="none" dirty="0" smtClean="0">
                <a:latin typeface="Times New Roman" charset="0"/>
                <a:ea typeface="Times New Roman" charset="0"/>
                <a:cs typeface="Times New Roman" charset="0"/>
              </a:rPr>
              <a:t>and shape is used to print number of rows </a:t>
            </a:r>
            <a:br>
              <a:rPr lang="en-US" sz="2400" cap="none" dirty="0" smtClean="0">
                <a:latin typeface="Times New Roman" charset="0"/>
                <a:ea typeface="Times New Roman" charset="0"/>
                <a:cs typeface="Times New Roman" charset="0"/>
              </a:rPr>
            </a:br>
            <a:r>
              <a:rPr lang="en-US" sz="2400" cap="none" dirty="0" smtClean="0">
                <a:latin typeface="Times New Roman" charset="0"/>
                <a:ea typeface="Times New Roman" charset="0"/>
                <a:cs typeface="Times New Roman" charset="0"/>
              </a:rPr>
              <a:t>and number of columns</a:t>
            </a:r>
            <a:endParaRPr lang="en-US" sz="2400" cap="none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5337" y="2250040"/>
            <a:ext cx="9331890" cy="4388755"/>
          </a:xfrm>
        </p:spPr>
      </p:pic>
    </p:spTree>
    <p:extLst>
      <p:ext uri="{BB962C8B-B14F-4D97-AF65-F5344CB8AC3E}">
        <p14:creationId xmlns:p14="http://schemas.microsoft.com/office/powerpoint/2010/main" val="1113041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78000"/>
                <a:shade val="100000"/>
                <a:hueMod val="136000"/>
                <a:satMod val="160000"/>
                <a:lumMod val="105000"/>
              </a:schemeClr>
            </a:gs>
            <a:gs pos="100000">
              <a:schemeClr val="bg2">
                <a:shade val="92000"/>
                <a:satMod val="170000"/>
                <a:lumMod val="96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">
            <a:extLst>
              <a:ext uri="{FF2B5EF4-FFF2-40B4-BE49-F238E27FC236}">
                <a16:creationId xmlns:a16="http://schemas.microsoft.com/office/drawing/2014/main" xmlns="" id="{E43006C0-9CF0-4AD0-9C72-B3F9942A80C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xmlns="" id="{78A20B43-EA35-4D51-8E25-05F8B334E9E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xmlns="" id="{6A4FFBBF-1D01-492B-8F2A-31B7572903B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">
            <a:extLst>
              <a:ext uri="{FF2B5EF4-FFF2-40B4-BE49-F238E27FC236}">
                <a16:creationId xmlns:a16="http://schemas.microsoft.com/office/drawing/2014/main" xmlns="" id="{D88ECCEE-6F41-47CE-A15C-7B12D372996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xmlns="" id="{989ED268-5511-46B2-A7DF-A712C99301C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07" y="0"/>
            <a:ext cx="12192000" cy="6858000"/>
          </a:xfrm>
          <a:prstGeom prst="rect">
            <a:avLst/>
          </a:prstGeom>
        </p:spPr>
      </p:pic>
      <p:pic>
        <p:nvPicPr>
          <p:cNvPr id="4" name="Content Placeholder 3"/>
          <p:cNvPicPr>
            <a:picLocks noGrp="1" noChangeAspect="1"/>
          </p:cNvPicPr>
          <p:nvPr>
            <p:ph sz="quarter"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1638" y="413359"/>
            <a:ext cx="7928976" cy="4033381"/>
          </a:xfrm>
          <a:prstGeom prst="roundRect">
            <a:avLst>
              <a:gd name="adj" fmla="val 5301"/>
            </a:avLst>
          </a:prstGeom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5211" y="4562855"/>
            <a:ext cx="10916365" cy="113755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 cap="none" dirty="0" smtClean="0">
                <a:latin typeface="Times New Roman" charset="0"/>
                <a:ea typeface="Times New Roman" charset="0"/>
                <a:cs typeface="Times New Roman" charset="0"/>
              </a:rPr>
              <a:t>Checking the NULL values in a dataset</a:t>
            </a:r>
            <a:endParaRPr lang="en-US" sz="2800" cap="none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3117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07314" y="618517"/>
            <a:ext cx="5370912" cy="5390397"/>
          </a:xfrm>
        </p:spPr>
        <p:txBody>
          <a:bodyPr>
            <a:normAutofit/>
          </a:bodyPr>
          <a:lstStyle/>
          <a:p>
            <a:r>
              <a:rPr lang="en-US" sz="2400" cap="none" dirty="0" smtClean="0">
                <a:latin typeface="Times New Roman" charset="0"/>
                <a:ea typeface="Times New Roman" charset="0"/>
                <a:cs typeface="Times New Roman" charset="0"/>
              </a:rPr>
              <a:t>There are some missing values so we should clean the data</a:t>
            </a:r>
            <a:br>
              <a:rPr lang="en-US" sz="2400" cap="none" dirty="0" smtClean="0">
                <a:latin typeface="Times New Roman" charset="0"/>
                <a:ea typeface="Times New Roman" charset="0"/>
                <a:cs typeface="Times New Roman" charset="0"/>
              </a:rPr>
            </a:br>
            <a:r>
              <a:rPr lang="en-US" sz="2400" cap="none" dirty="0" smtClean="0">
                <a:latin typeface="Times New Roman" charset="0"/>
                <a:ea typeface="Times New Roman" charset="0"/>
                <a:cs typeface="Times New Roman" charset="0"/>
              </a:rPr>
              <a:t> “id” doesn’t effect presence of kidney disease, so we are dropping it.</a:t>
            </a:r>
            <a:endParaRPr lang="en-US" sz="2400" cap="none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4" name="Content Placeholder 3" descr="Screenshot (63).png"/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290286" y="1728335"/>
            <a:ext cx="5138058" cy="3424237"/>
          </a:xfr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WHAT IS MACHINE LEARNING?</a:t>
            </a: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>
              <a:buFont typeface="Wingdings" charset="2"/>
              <a:buChar char="Ø"/>
            </a:pPr>
            <a:r>
              <a:rPr lang="en-US" sz="2400" cap="none" dirty="0" smtClean="0">
                <a:latin typeface="Times New Roman" pitchFamily="18" charset="0"/>
                <a:cs typeface="Times New Roman" pitchFamily="18" charset="0"/>
              </a:rPr>
              <a:t>Machine learning is an application of artificial intelligence(AI) that provide system the ability to automatically learn and improve from past experience on its own.</a:t>
            </a: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Wingdings" charset="2"/>
              <a:buChar char="Ø"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cap="none" dirty="0" smtClean="0">
                <a:latin typeface="Times New Roman" pitchFamily="18" charset="0"/>
                <a:cs typeface="Times New Roman" pitchFamily="18" charset="0"/>
              </a:rPr>
              <a:t>Machine learning focuses on the development of computer  programs that can access data .</a:t>
            </a:r>
          </a:p>
          <a:p>
            <a:pPr>
              <a:buNone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78000"/>
                <a:shade val="100000"/>
                <a:hueMod val="136000"/>
                <a:satMod val="160000"/>
                <a:lumMod val="105000"/>
              </a:schemeClr>
            </a:gs>
            <a:gs pos="100000">
              <a:schemeClr val="bg2">
                <a:shade val="92000"/>
                <a:satMod val="170000"/>
                <a:lumMod val="96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xmlns="" id="{22052095-6D4E-412C-BDAD-22612DA69DA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xmlns="" id="{8606ADE0-AB1F-4565-8DAA-F9038957256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1" y="1049054"/>
            <a:ext cx="7327726" cy="4759889"/>
          </a:xfrm>
          <a:prstGeom prst="roundRect">
            <a:avLst>
              <a:gd name="adj" fmla="val 2981"/>
            </a:avLst>
          </a:prstGeom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1F77F438-9D32-4287-9708-0AC36FEBC92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xmlns="" id="{7A78BCFB-D99F-4CDA-9E66-CF075F2562F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196408" y="2367092"/>
            <a:ext cx="3352128" cy="3881309"/>
          </a:xfrm>
        </p:spPr>
        <p:txBody>
          <a:bodyPr>
            <a:normAutofit/>
          </a:bodyPr>
          <a:lstStyle/>
          <a:p>
            <a:r>
              <a:rPr lang="en-US" sz="1800" cap="none" dirty="0" smtClean="0"/>
              <a:t>The given dataset contain strings we are changing into  integers</a:t>
            </a:r>
          </a:p>
          <a:p>
            <a:r>
              <a:rPr lang="en-US" sz="1800" cap="none" dirty="0" smtClean="0"/>
              <a:t>Classification is target and remaining features are predictors</a:t>
            </a:r>
          </a:p>
          <a:p>
            <a:r>
              <a:rPr lang="en-US" sz="1800" cap="none" dirty="0" smtClean="0"/>
              <a:t>Doing for the remaining features in a dataset</a:t>
            </a:r>
          </a:p>
          <a:p>
            <a:endParaRPr lang="en-US" sz="1800" cap="none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96408" y="640831"/>
            <a:ext cx="3352128" cy="1573863"/>
          </a:xfrm>
        </p:spPr>
        <p:txBody>
          <a:bodyPr>
            <a:normAutofit/>
          </a:bodyPr>
          <a:lstStyle/>
          <a:p>
            <a:r>
              <a:rPr 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Converting string into integers</a:t>
            </a:r>
            <a:endParaRPr lang="en-US" sz="24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6661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78000"/>
                <a:shade val="100000"/>
                <a:hueMod val="136000"/>
                <a:satMod val="160000"/>
                <a:lumMod val="105000"/>
              </a:schemeClr>
            </a:gs>
            <a:gs pos="100000">
              <a:schemeClr val="bg2">
                <a:shade val="92000"/>
                <a:satMod val="170000"/>
                <a:lumMod val="96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xmlns="" id="{2120660E-F826-4655-BB97-984B17FE52E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xmlns="" id="{B36D89EE-FA2B-4C32-8C00-B2C6ED2123E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8061" y="726511"/>
            <a:ext cx="6834191" cy="5235878"/>
          </a:xfrm>
          <a:prstGeom prst="roundRect">
            <a:avLst>
              <a:gd name="adj" fmla="val 2392"/>
            </a:avLst>
          </a:prstGeom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318307F8-152F-4244-A9FE-8D30EFFB79F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xmlns="" id="{4CFD0110-8485-4D31-944D-81D43DB9D3B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 rot="20218318">
            <a:off x="1074629" y="2828801"/>
            <a:ext cx="3893978" cy="325756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600" b="1" cap="none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DATATYPES</a:t>
            </a:r>
            <a:endParaRPr lang="en-US" sz="4600" b="1" cap="none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65297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3817257"/>
            <a:ext cx="10363826" cy="1973942"/>
          </a:xfrm>
        </p:spPr>
        <p:txBody>
          <a:bodyPr>
            <a:normAutofit/>
          </a:bodyPr>
          <a:lstStyle/>
          <a:p>
            <a:pPr algn="just">
              <a:buNone/>
            </a:pPr>
            <a:r>
              <a:rPr lang="en-US" cap="none" dirty="0" smtClean="0"/>
              <a:t>The dataset containing string values we are changing into the integers  by giving the </a:t>
            </a:r>
          </a:p>
          <a:p>
            <a:pPr algn="just">
              <a:buNone/>
            </a:pPr>
            <a:r>
              <a:rPr lang="en-US" cap="none" dirty="0" smtClean="0"/>
              <a:t>Normal=0(True), abnormal=1(False) And counting values in a dataset and we are doing for</a:t>
            </a:r>
          </a:p>
          <a:p>
            <a:pPr algn="just">
              <a:buNone/>
            </a:pPr>
            <a:r>
              <a:rPr lang="en-US" cap="none" dirty="0" smtClean="0"/>
              <a:t>remaining features also as the same done for the </a:t>
            </a:r>
            <a:r>
              <a:rPr lang="en-US" cap="none" dirty="0" err="1" smtClean="0"/>
              <a:t>rbc</a:t>
            </a:r>
            <a:r>
              <a:rPr lang="en-US" cap="none" dirty="0" smtClean="0"/>
              <a:t>.</a:t>
            </a:r>
          </a:p>
          <a:p>
            <a:pPr algn="just">
              <a:buNone/>
            </a:pPr>
            <a:endParaRPr lang="en-US" cap="none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8733" y="313151"/>
            <a:ext cx="9021125" cy="3294345"/>
          </a:xfrm>
          <a:prstGeom prst="roundRect">
            <a:avLst>
              <a:gd name="adj" fmla="val 5301"/>
            </a:avLst>
          </a:prstGeom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78000"/>
                <a:shade val="100000"/>
                <a:hueMod val="136000"/>
                <a:satMod val="160000"/>
                <a:lumMod val="105000"/>
              </a:schemeClr>
            </a:gs>
            <a:gs pos="100000">
              <a:schemeClr val="bg2">
                <a:shade val="92000"/>
                <a:satMod val="170000"/>
                <a:lumMod val="96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xmlns="" id="{2120660E-F826-4655-BB97-984B17FE52E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xmlns="" id="{B36D89EE-FA2B-4C32-8C00-B2C6ED2123E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8060" y="1778696"/>
            <a:ext cx="6846717" cy="2693096"/>
          </a:xfrm>
          <a:prstGeom prst="roundRect">
            <a:avLst>
              <a:gd name="adj" fmla="val 2392"/>
            </a:avLst>
          </a:prstGeom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318307F8-152F-4244-A9FE-8D30EFFB79F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xmlns="" id="{57DBD10B-8465-4171-9C5E-607D6DFB3ED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3893978" cy="3424107"/>
          </a:xfrm>
        </p:spPr>
        <p:txBody>
          <a:bodyPr>
            <a:normAutofit/>
          </a:bodyPr>
          <a:lstStyle/>
          <a:p>
            <a:pPr algn="just">
              <a:buFont typeface="Wingdings" charset="2"/>
              <a:buChar char="Ø"/>
            </a:pPr>
            <a:r>
              <a:rPr lang="en-US" sz="2400" cap="none" dirty="0" smtClean="0"/>
              <a:t>In this we printing features values in the dataset “</a:t>
            </a:r>
            <a:r>
              <a:rPr lang="en-US" sz="2400" cap="none" dirty="0" err="1" smtClean="0"/>
              <a:t>iloc</a:t>
            </a:r>
            <a:r>
              <a:rPr lang="en-US" sz="2400" cap="none" dirty="0" smtClean="0"/>
              <a:t>” is the moving for the I locations and printing values of the all features in dataset of kidney_disease.csv</a:t>
            </a:r>
            <a:endParaRPr lang="en-US" sz="2400" cap="none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6" y="618517"/>
            <a:ext cx="3893976" cy="1596177"/>
          </a:xfrm>
        </p:spPr>
        <p:txBody>
          <a:bodyPr anchor="b">
            <a:normAutofit/>
          </a:bodyPr>
          <a:lstStyle/>
          <a:p>
            <a:r>
              <a:rPr 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Features values in dataset</a:t>
            </a:r>
            <a:endParaRPr lang="en-US" sz="24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3201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57257" y="406400"/>
            <a:ext cx="4630684" cy="5500914"/>
          </a:xfrm>
        </p:spPr>
        <p:txBody>
          <a:bodyPr>
            <a:normAutofit/>
          </a:bodyPr>
          <a:lstStyle/>
          <a:p>
            <a:r>
              <a:rPr lang="en-US" sz="2400" cap="none" dirty="0" smtClean="0">
                <a:latin typeface="Times New Roman" charset="0"/>
                <a:ea typeface="Times New Roman" charset="0"/>
                <a:cs typeface="Times New Roman" charset="0"/>
              </a:rPr>
              <a:t>Cleaning the features values containing “nan“ values</a:t>
            </a:r>
            <a:br>
              <a:rPr lang="en-US" sz="2400" cap="none" dirty="0" smtClean="0">
                <a:latin typeface="Times New Roman" charset="0"/>
                <a:ea typeface="Times New Roman" charset="0"/>
                <a:cs typeface="Times New Roman" charset="0"/>
              </a:rPr>
            </a:br>
            <a:r>
              <a:rPr lang="en-US" sz="2400" cap="none" dirty="0" smtClean="0">
                <a:latin typeface="Times New Roman" charset="0"/>
                <a:ea typeface="Times New Roman" charset="0"/>
                <a:cs typeface="Times New Roman" charset="0"/>
              </a:rPr>
              <a:t>on the given dataset </a:t>
            </a:r>
            <a:br>
              <a:rPr lang="en-US" sz="2400" cap="none" dirty="0" smtClean="0">
                <a:latin typeface="Times New Roman" charset="0"/>
                <a:ea typeface="Times New Roman" charset="0"/>
                <a:cs typeface="Times New Roman" charset="0"/>
              </a:rPr>
            </a:br>
            <a:r>
              <a:rPr lang="en-US" sz="2400" cap="none" dirty="0" smtClean="0">
                <a:latin typeface="Times New Roman" charset="0"/>
                <a:ea typeface="Times New Roman" charset="0"/>
                <a:cs typeface="Times New Roman" charset="0"/>
              </a:rPr>
              <a:t>and checking the null values whether data contain null values</a:t>
            </a:r>
            <a:endParaRPr lang="en-US" sz="2400" cap="none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4" name="Content Placeholder 3" descr="Screenshot (64).png"/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913776" y="2214694"/>
            <a:ext cx="5138682" cy="3424237"/>
          </a:xfr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78000"/>
                <a:shade val="100000"/>
                <a:hueMod val="136000"/>
                <a:satMod val="160000"/>
                <a:lumMod val="105000"/>
              </a:schemeClr>
            </a:gs>
            <a:gs pos="100000">
              <a:schemeClr val="bg2">
                <a:shade val="92000"/>
                <a:satMod val="170000"/>
                <a:lumMod val="96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">
            <a:extLst>
              <a:ext uri="{FF2B5EF4-FFF2-40B4-BE49-F238E27FC236}">
                <a16:creationId xmlns:a16="http://schemas.microsoft.com/office/drawing/2014/main" xmlns="" id="{E43006C0-9CF0-4AD0-9C72-B3F9942A80C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xmlns="" id="{78A20B43-EA35-4D51-8E25-05F8B334E9E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xmlns="" id="{6A4FFBBF-1D01-492B-8F2A-31B7572903B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">
            <a:extLst>
              <a:ext uri="{FF2B5EF4-FFF2-40B4-BE49-F238E27FC236}">
                <a16:creationId xmlns:a16="http://schemas.microsoft.com/office/drawing/2014/main" xmlns="" id="{D88ECCEE-6F41-47CE-A15C-7B12D372996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xmlns="" id="{989ED268-5511-46B2-A7DF-A712C99301C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07" y="0"/>
            <a:ext cx="12192000" cy="6858000"/>
          </a:xfrm>
          <a:prstGeom prst="rect">
            <a:avLst/>
          </a:prstGeom>
        </p:spPr>
      </p:pic>
      <p:pic>
        <p:nvPicPr>
          <p:cNvPr id="5" name="Content Placeholder 4"/>
          <p:cNvPicPr>
            <a:picLocks noGrp="1" noChangeAspect="1"/>
          </p:cNvPicPr>
          <p:nvPr>
            <p:ph sz="quarter"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1430" y="60841"/>
            <a:ext cx="7857941" cy="3858016"/>
          </a:xfrm>
          <a:prstGeom prst="roundRect">
            <a:avLst>
              <a:gd name="adj" fmla="val 5301"/>
            </a:avLst>
          </a:prstGeom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5211" y="3390473"/>
            <a:ext cx="10916365" cy="183907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just"/>
            <a:r>
              <a:rPr lang="en-US" sz="2400" cap="none" dirty="0" smtClean="0">
                <a:latin typeface="Times New Roman" charset="0"/>
                <a:ea typeface="Times New Roman" charset="0"/>
                <a:cs typeface="Times New Roman" charset="0"/>
              </a:rPr>
              <a:t>   In this checking the null values in the of features and cleaning the null values in dataset of </a:t>
            </a:r>
            <a:r>
              <a:rPr lang="en-US" sz="2400" cap="none" dirty="0" err="1" smtClean="0">
                <a:latin typeface="Times New Roman" charset="0"/>
                <a:ea typeface="Times New Roman" charset="0"/>
                <a:cs typeface="Times New Roman" charset="0"/>
              </a:rPr>
              <a:t>kindey_disease</a:t>
            </a:r>
            <a:endParaRPr lang="en-US" sz="2400" cap="none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7679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78000"/>
                <a:shade val="100000"/>
                <a:hueMod val="136000"/>
                <a:satMod val="160000"/>
                <a:lumMod val="105000"/>
              </a:schemeClr>
            </a:gs>
            <a:gs pos="100000">
              <a:schemeClr val="bg2">
                <a:shade val="92000"/>
                <a:satMod val="170000"/>
                <a:lumMod val="96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>
            <a:extLst>
              <a:ext uri="{FF2B5EF4-FFF2-40B4-BE49-F238E27FC236}">
                <a16:creationId xmlns:a16="http://schemas.microsoft.com/office/drawing/2014/main" xmlns="" id="{E43006C0-9CF0-4AD0-9C72-B3F9942A80C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78A20B43-EA35-4D51-8E25-05F8B334E9E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xmlns="" id="{0166DB98-302A-46FE-BE82-C13AF10BC1F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xmlns="" id="{34059663-8A30-44C3-8C60-8F31A6FE55D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1DA5DBE7-7AAD-48D9-A121-8102870FD7B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Content Placeholder 3"/>
          <p:cNvPicPr>
            <a:picLocks noGrp="1" noChangeAspect="1"/>
          </p:cNvPicPr>
          <p:nvPr>
            <p:ph sz="quarter"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729" y="1427967"/>
            <a:ext cx="6914367" cy="4396635"/>
          </a:xfrm>
          <a:prstGeom prst="roundRect">
            <a:avLst>
              <a:gd name="adj" fmla="val 5301"/>
            </a:avLst>
          </a:prstGeom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70381" y="1767155"/>
            <a:ext cx="3782563" cy="259936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400" cap="none" dirty="0" smtClean="0">
                <a:latin typeface="Times New Roman" charset="0"/>
                <a:ea typeface="Times New Roman" charset="0"/>
                <a:cs typeface="Times New Roman" charset="0"/>
              </a:rPr>
              <a:t>And the dataset is free from missing values of all the features in it are numerical</a:t>
            </a:r>
            <a:br>
              <a:rPr lang="en-US" sz="2400" cap="none" dirty="0" smtClean="0">
                <a:latin typeface="Times New Roman" charset="0"/>
                <a:ea typeface="Times New Roman" charset="0"/>
                <a:cs typeface="Times New Roman" charset="0"/>
              </a:rPr>
            </a:br>
            <a:r>
              <a:rPr lang="en-US" sz="2400" cap="none" dirty="0" smtClean="0">
                <a:latin typeface="Times New Roman" charset="0"/>
                <a:ea typeface="Times New Roman" charset="0"/>
                <a:cs typeface="Times New Roman" charset="0"/>
              </a:rPr>
              <a:t>description of dataset features</a:t>
            </a:r>
            <a:endParaRPr lang="en-US" sz="2400" cap="none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4737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575353"/>
            <a:ext cx="10364451" cy="2506894"/>
          </a:xfrm>
        </p:spPr>
        <p:txBody>
          <a:bodyPr>
            <a:normAutofit/>
          </a:bodyPr>
          <a:lstStyle/>
          <a:p>
            <a:pPr algn="l"/>
            <a:r>
              <a:rPr lang="en-US" sz="2700" b="1" cap="none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Times New Roman" charset="0"/>
                <a:ea typeface="Times New Roman" charset="0"/>
                <a:cs typeface="Times New Roman" charset="0"/>
              </a:rPr>
              <a:t>Correlation</a:t>
            </a:r>
            <a:r>
              <a:rPr lang="en-US" b="1" cap="none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:</a:t>
            </a:r>
            <a:br>
              <a:rPr lang="en-US" b="1" cap="none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</a:br>
            <a:r>
              <a:rPr lang="en-US" b="1" cap="none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       </a:t>
            </a:r>
            <a:br>
              <a:rPr lang="en-US" b="1" cap="none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</a:br>
            <a:r>
              <a:rPr lang="en-US" b="1" cap="none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/>
            </a:r>
            <a:br>
              <a:rPr lang="en-US" b="1" cap="none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</a:br>
            <a:endParaRPr lang="en-US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2274257" y="1930401"/>
            <a:ext cx="6866996" cy="386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1"/>
            <a:ext cx="10364451" cy="2214694"/>
          </a:xfrm>
        </p:spPr>
        <p:txBody>
          <a:bodyPr>
            <a:normAutofit/>
          </a:bodyPr>
          <a:lstStyle/>
          <a:p>
            <a:r>
              <a:rPr lang="en-US" sz="2600" b="1" cap="none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Times New Roman" charset="0"/>
                <a:ea typeface="Times New Roman" charset="0"/>
                <a:cs typeface="Times New Roman" charset="0"/>
              </a:rPr>
              <a:t>Correlation  </a:t>
            </a:r>
            <a:r>
              <a:rPr lang="en-US" sz="2600" b="1" cap="none" dirty="0" err="1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Times New Roman" charset="0"/>
                <a:ea typeface="Times New Roman" charset="0"/>
                <a:cs typeface="Times New Roman" charset="0"/>
              </a:rPr>
              <a:t>heatmap</a:t>
            </a:r>
            <a:r>
              <a:rPr lang="en-US" sz="2600" b="1" cap="none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Times New Roman" charset="0"/>
                <a:ea typeface="Times New Roman" charset="0"/>
                <a:cs typeface="Times New Roman" charset="0"/>
              </a:rPr>
              <a:t> of the all features  </a:t>
            </a:r>
            <a:endParaRPr lang="en-US" sz="2600" b="1" cap="none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3852" y="2214694"/>
            <a:ext cx="8768219" cy="4042827"/>
          </a:xfrm>
          <a:ln>
            <a:solidFill>
              <a:srgbClr val="FF0000"/>
            </a:solidFill>
          </a:ln>
          <a:effectLst>
            <a:glow rad="228600">
              <a:schemeClr val="accent5">
                <a:satMod val="175000"/>
                <a:alpha val="40000"/>
              </a:schemeClr>
            </a:glow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1637553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4940454"/>
          </a:xfrm>
        </p:spPr>
        <p:txBody>
          <a:bodyPr>
            <a:normAutofit/>
          </a:bodyPr>
          <a:lstStyle/>
          <a:p>
            <a:r>
              <a:rPr lang="en-US" sz="240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From </a:t>
            </a:r>
            <a:r>
              <a:rPr lang="en-US" sz="2400" dirty="0" err="1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heatmap</a:t>
            </a:r>
            <a:r>
              <a:rPr lang="en-US" sz="240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 we can say that sg, </a:t>
            </a:r>
            <a:r>
              <a:rPr lang="en-US" sz="2400" dirty="0" err="1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hemo</a:t>
            </a:r>
            <a:r>
              <a:rPr lang="en-US" sz="240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, sod, </a:t>
            </a:r>
            <a:r>
              <a:rPr lang="en-US" sz="2400" dirty="0" err="1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pcv</a:t>
            </a:r>
            <a:r>
              <a:rPr lang="en-US" sz="240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, </a:t>
            </a:r>
            <a:r>
              <a:rPr lang="en-US" sz="2400" dirty="0" err="1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rc</a:t>
            </a:r>
            <a:r>
              <a:rPr lang="en-US" sz="240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 are negatively correlated with classification</a:t>
            </a:r>
            <a:br>
              <a:rPr lang="en-US" sz="240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</a:br>
            <a:r>
              <a:rPr lang="en-US" sz="240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 with their </a:t>
            </a:r>
            <a:r>
              <a:rPr lang="en-US" sz="2400" dirty="0" err="1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decreas</a:t>
            </a:r>
            <a:r>
              <a:rPr lang="en-US" sz="240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, disease is increasing.</a:t>
            </a:r>
            <a:endParaRPr lang="en-US" sz="2400" dirty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67129"/>
            <a:ext cx="10364451" cy="1947566"/>
          </a:xfrm>
        </p:spPr>
        <p:txBody>
          <a:bodyPr>
            <a:normAutofit/>
          </a:bodyPr>
          <a:lstStyle/>
          <a:p>
            <a:r>
              <a:rPr 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TYPES OF MACHINE LEARNING??</a:t>
            </a:r>
            <a:endParaRPr lang="en-US" sz="24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1849348"/>
            <a:ext cx="10363826" cy="3941852"/>
          </a:xfrm>
        </p:spPr>
        <p:txBody>
          <a:bodyPr>
            <a:noAutofit/>
          </a:bodyPr>
          <a:lstStyle/>
          <a:p>
            <a:r>
              <a:rPr lang="en-US" sz="2400" cap="none" dirty="0" smtClean="0">
                <a:latin typeface="Times New Roman" charset="0"/>
                <a:ea typeface="Times New Roman" charset="0"/>
                <a:cs typeface="Times New Roman" charset="0"/>
              </a:rPr>
              <a:t>Supervised learning</a:t>
            </a:r>
          </a:p>
          <a:p>
            <a:r>
              <a:rPr lang="en-US" sz="2400" cap="none" dirty="0" smtClean="0">
                <a:latin typeface="Times New Roman" charset="0"/>
                <a:ea typeface="Times New Roman" charset="0"/>
                <a:cs typeface="Times New Roman" charset="0"/>
              </a:rPr>
              <a:t>Unsupervised learning</a:t>
            </a:r>
          </a:p>
          <a:p>
            <a:r>
              <a:rPr lang="en-US" sz="2400" cap="none" dirty="0" smtClean="0">
                <a:latin typeface="Times New Roman" charset="0"/>
                <a:ea typeface="Times New Roman" charset="0"/>
                <a:cs typeface="Times New Roman" charset="0"/>
              </a:rPr>
              <a:t>Reinforcement</a:t>
            </a:r>
          </a:p>
          <a:p>
            <a:pPr>
              <a:buNone/>
            </a:pPr>
            <a:r>
              <a:rPr lang="en-US" sz="2400" cap="none" dirty="0" smtClean="0">
                <a:latin typeface="Times New Roman" charset="0"/>
                <a:ea typeface="Times New Roman" charset="0"/>
                <a:cs typeface="Times New Roman" charset="0"/>
              </a:rPr>
              <a:t>  </a:t>
            </a:r>
            <a:r>
              <a:rPr lang="en-US" sz="2400" b="1" cap="none" dirty="0" smtClean="0">
                <a:latin typeface="Times New Roman" charset="0"/>
                <a:ea typeface="Times New Roman" charset="0"/>
                <a:cs typeface="Times New Roman" charset="0"/>
              </a:rPr>
              <a:t>Supervised learning</a:t>
            </a:r>
            <a:r>
              <a:rPr lang="en-US" sz="2400" cap="none" dirty="0" smtClean="0">
                <a:latin typeface="Times New Roman" charset="0"/>
                <a:ea typeface="Times New Roman" charset="0"/>
                <a:cs typeface="Times New Roman" charset="0"/>
              </a:rPr>
              <a:t>:-  that means having a full set of labeled data while training </a:t>
            </a:r>
          </a:p>
          <a:p>
            <a:pPr>
              <a:buNone/>
            </a:pPr>
            <a:r>
              <a:rPr lang="en-US" sz="2400" cap="none" dirty="0" smtClean="0">
                <a:latin typeface="Times New Roman" charset="0"/>
                <a:ea typeface="Times New Roman" charset="0"/>
                <a:cs typeface="Times New Roman" charset="0"/>
              </a:rPr>
              <a:t>  </a:t>
            </a:r>
            <a:r>
              <a:rPr lang="en-US" sz="2400" b="1" cap="none" dirty="0" smtClean="0">
                <a:latin typeface="Times New Roman" charset="0"/>
                <a:ea typeface="Times New Roman" charset="0"/>
                <a:cs typeface="Times New Roman" charset="0"/>
              </a:rPr>
              <a:t>Unsupervised</a:t>
            </a:r>
            <a:r>
              <a:rPr lang="en-US" sz="2400" cap="none" dirty="0" smtClean="0">
                <a:latin typeface="Times New Roman" charset="0"/>
                <a:ea typeface="Times New Roman" charset="0"/>
                <a:cs typeface="Times New Roman" charset="0"/>
              </a:rPr>
              <a:t>:-  is that of trying to find hidden structure in unlabeled data. </a:t>
            </a:r>
          </a:p>
          <a:p>
            <a:pPr>
              <a:buNone/>
            </a:pPr>
            <a:r>
              <a:rPr lang="en-US" sz="2400" cap="none" dirty="0" smtClean="0">
                <a:latin typeface="Times New Roman" charset="0"/>
                <a:ea typeface="Times New Roman" charset="0"/>
                <a:cs typeface="Times New Roman" charset="0"/>
              </a:rPr>
              <a:t>  </a:t>
            </a:r>
            <a:r>
              <a:rPr lang="en-US" sz="2400" b="1" cap="none" dirty="0" smtClean="0">
                <a:latin typeface="Times New Roman" charset="0"/>
                <a:ea typeface="Times New Roman" charset="0"/>
                <a:cs typeface="Times New Roman" charset="0"/>
              </a:rPr>
              <a:t>Reinforcement</a:t>
            </a:r>
            <a:r>
              <a:rPr lang="en-US" sz="2400" cap="none" dirty="0" smtClean="0">
                <a:latin typeface="Times New Roman" charset="0"/>
                <a:ea typeface="Times New Roman" charset="0"/>
                <a:cs typeface="Times New Roman" charset="0"/>
              </a:rPr>
              <a:t>:- it depends on previous data </a:t>
            </a:r>
            <a:endParaRPr lang="en-US" sz="2400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pPr>
              <a:buNone/>
            </a:pPr>
            <a:endParaRPr lang="en-US" sz="24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78000"/>
                <a:shade val="100000"/>
                <a:hueMod val="136000"/>
                <a:satMod val="160000"/>
                <a:lumMod val="105000"/>
              </a:schemeClr>
            </a:gs>
            <a:gs pos="100000">
              <a:schemeClr val="bg2">
                <a:shade val="92000"/>
                <a:satMod val="170000"/>
                <a:lumMod val="96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>
            <a:extLst>
              <a:ext uri="{FF2B5EF4-FFF2-40B4-BE49-F238E27FC236}">
                <a16:creationId xmlns:a16="http://schemas.microsoft.com/office/drawing/2014/main" xmlns="" id="{E43006C0-9CF0-4AD0-9C72-B3F9942A80C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78A20B43-EA35-4D51-8E25-05F8B334E9E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xmlns="" id="{6A4FFBBF-1D01-492B-8F2A-31B7572903B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xmlns="" id="{D88ECCEE-6F41-47CE-A15C-7B12D372996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989ED268-5511-46B2-A7DF-A712C99301C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07" y="0"/>
            <a:ext cx="12192000" cy="6858000"/>
          </a:xfrm>
          <a:prstGeom prst="rect">
            <a:avLst/>
          </a:prstGeom>
        </p:spPr>
      </p:pic>
      <p:pic>
        <p:nvPicPr>
          <p:cNvPr id="4" name="Content Placeholder 3"/>
          <p:cNvPicPr>
            <a:picLocks noGrp="1" noChangeAspect="1"/>
          </p:cNvPicPr>
          <p:nvPr>
            <p:ph sz="quarter"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6482" y="688931"/>
            <a:ext cx="7954028" cy="3582443"/>
          </a:xfrm>
          <a:prstGeom prst="roundRect">
            <a:avLst>
              <a:gd name="adj" fmla="val 5301"/>
            </a:avLst>
          </a:prstGeom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5211" y="4562855"/>
            <a:ext cx="10916365" cy="113755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 cap="none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It is boxplot on the </a:t>
            </a:r>
            <a:r>
              <a:rPr lang="en-US" sz="2800" cap="none" dirty="0" err="1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albium</a:t>
            </a:r>
            <a:r>
              <a:rPr lang="en-US" sz="2800" cap="none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 and classification.</a:t>
            </a:r>
            <a:endParaRPr lang="en-US" sz="2800" cap="none" dirty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6349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78000"/>
                <a:shade val="100000"/>
                <a:hueMod val="136000"/>
                <a:satMod val="160000"/>
                <a:lumMod val="105000"/>
              </a:schemeClr>
            </a:gs>
            <a:gs pos="100000">
              <a:schemeClr val="bg2">
                <a:shade val="92000"/>
                <a:satMod val="170000"/>
                <a:lumMod val="96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>
            <a:extLst>
              <a:ext uri="{FF2B5EF4-FFF2-40B4-BE49-F238E27FC236}">
                <a16:creationId xmlns:a16="http://schemas.microsoft.com/office/drawing/2014/main" xmlns="" id="{E43006C0-9CF0-4AD0-9C72-B3F9942A80C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78A20B43-EA35-4D51-8E25-05F8B334E9E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xmlns="" id="{0166DB98-302A-46FE-BE82-C13AF10BC1F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xmlns="" id="{34059663-8A30-44C3-8C60-8F31A6FE55D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1DA5DBE7-7AAD-48D9-A121-8102870FD7B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Content Placeholder 3"/>
          <p:cNvPicPr>
            <a:picLocks noGrp="1" noChangeAspect="1"/>
          </p:cNvPicPr>
          <p:nvPr>
            <p:ph sz="quarter"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07" y="701458"/>
            <a:ext cx="6989525" cy="5686815"/>
          </a:xfrm>
          <a:prstGeom prst="roundRect">
            <a:avLst>
              <a:gd name="adj" fmla="val 5301"/>
            </a:avLst>
          </a:prstGeom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70382" y="957486"/>
            <a:ext cx="3707844" cy="313191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 dirty="0" smtClean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Histogram graph on the all features in dataset.</a:t>
            </a:r>
            <a:endParaRPr lang="en-US" sz="2800" dirty="0">
              <a:solidFill>
                <a:srgbClr val="0070C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4648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 err="1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Displot</a:t>
            </a:r>
            <a:r>
              <a:rPr lang="en-US" sz="240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 graph on hypertension</a:t>
            </a:r>
            <a:endParaRPr lang="en-US" sz="2400" dirty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0" y="2403249"/>
            <a:ext cx="6976999" cy="3424237"/>
          </a:xfr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14002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In this we assigning the values to x and </a:t>
            </a:r>
            <a:r>
              <a:rPr lang="en-US" sz="2800" cap="none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y</a:t>
            </a:r>
            <a:r>
              <a:rPr lang="en-US" sz="280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/>
            </a:r>
            <a:br>
              <a:rPr lang="en-US" sz="280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</a:br>
            <a:endParaRPr lang="en-US" sz="2800" dirty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1526" y="2510971"/>
            <a:ext cx="7024075" cy="3782860"/>
          </a:xfrm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490217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78000"/>
                <a:shade val="100000"/>
                <a:hueMod val="136000"/>
                <a:satMod val="160000"/>
                <a:lumMod val="105000"/>
              </a:schemeClr>
            </a:gs>
            <a:gs pos="100000">
              <a:schemeClr val="bg2">
                <a:shade val="92000"/>
                <a:satMod val="170000"/>
                <a:lumMod val="96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>
            <a:extLst>
              <a:ext uri="{FF2B5EF4-FFF2-40B4-BE49-F238E27FC236}">
                <a16:creationId xmlns:a16="http://schemas.microsoft.com/office/drawing/2014/main" xmlns="" id="{E43006C0-9CF0-4AD0-9C72-B3F9942A80C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78A20B43-EA35-4D51-8E25-05F8B334E9E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xmlns="" id="{0166DB98-302A-46FE-BE82-C13AF10BC1F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xmlns="" id="{34059663-8A30-44C3-8C60-8F31A6FE55D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1DA5DBE7-7AAD-48D9-A121-8102870FD7B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Content Placeholder 3"/>
          <p:cNvPicPr>
            <a:picLocks noGrp="1" noChangeAspect="1"/>
          </p:cNvPicPr>
          <p:nvPr>
            <p:ph sz="quarter"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330" y="1497330"/>
            <a:ext cx="5806440" cy="4286250"/>
          </a:xfrm>
          <a:prstGeom prst="roundRect">
            <a:avLst>
              <a:gd name="adj" fmla="val 5301"/>
            </a:avLst>
          </a:prstGeom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47543" y="164387"/>
            <a:ext cx="4630683" cy="426377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400" cap="none" dirty="0" smtClean="0">
                <a:solidFill>
                  <a:schemeClr val="accent6">
                    <a:lumMod val="7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Normalization of data</a:t>
            </a:r>
            <a:br>
              <a:rPr lang="en-US" sz="2400" cap="none" dirty="0" smtClean="0">
                <a:solidFill>
                  <a:schemeClr val="accent6">
                    <a:lumMod val="7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</a:br>
            <a:r>
              <a:rPr lang="en-US" sz="2400" b="1" cap="none" dirty="0" smtClean="0">
                <a:solidFill>
                  <a:schemeClr val="accent6">
                    <a:lumMod val="7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normalization</a:t>
            </a:r>
            <a:r>
              <a:rPr lang="en-US" sz="2400" cap="none" dirty="0" smtClean="0">
                <a:solidFill>
                  <a:schemeClr val="accent6">
                    <a:lumMod val="7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 refers to rescaling real valued numeric attributes into the range 0 and 1</a:t>
            </a:r>
            <a:endParaRPr lang="en-US" sz="2400" cap="none" dirty="0">
              <a:solidFill>
                <a:schemeClr val="accent6">
                  <a:lumMod val="7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0826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60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Train it is used for splitting and also test the train values.</a:t>
            </a:r>
            <a:endParaRPr lang="en-US" sz="2600" dirty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913775" y="2758849"/>
            <a:ext cx="6090505" cy="3424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1_4G__SV580CxFj78o9yUXuQ.png"/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2803731" y="1509487"/>
            <a:ext cx="6584537" cy="4281714"/>
          </a:xfrm>
          <a:ln>
            <a:solidFill>
              <a:srgbClr val="FF0000"/>
            </a:solidFill>
          </a:ln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318500"/>
            <a:ext cx="10364451" cy="3339100"/>
          </a:xfrm>
        </p:spPr>
        <p:txBody>
          <a:bodyPr>
            <a:normAutofit/>
          </a:bodyPr>
          <a:lstStyle/>
          <a:p>
            <a:pPr algn="l"/>
            <a:r>
              <a:rPr lang="en-US" sz="240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K nearest </a:t>
            </a:r>
            <a:r>
              <a:rPr lang="en-US" sz="2400" dirty="0" err="1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Neighbour</a:t>
            </a:r>
            <a:r>
              <a:rPr lang="en-US" sz="240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:</a:t>
            </a:r>
            <a:r>
              <a:rPr 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/>
            </a:r>
            <a:br>
              <a:rPr lang="en-US" sz="2400" dirty="0" smtClean="0">
                <a:latin typeface="Times New Roman" charset="0"/>
                <a:ea typeface="Times New Roman" charset="0"/>
                <a:cs typeface="Times New Roman" charset="0"/>
              </a:rPr>
            </a:br>
            <a:r>
              <a:rPr 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             </a:t>
            </a:r>
            <a:r>
              <a:rPr lang="en-US" sz="2400" cap="none" dirty="0" smtClean="0">
                <a:latin typeface="Times New Roman" charset="0"/>
                <a:ea typeface="Times New Roman" charset="0"/>
                <a:cs typeface="Times New Roman" charset="0"/>
              </a:rPr>
              <a:t>The model for </a:t>
            </a:r>
            <a:r>
              <a:rPr lang="en-US" sz="2400" cap="none" dirty="0" err="1" smtClean="0">
                <a:latin typeface="Times New Roman" charset="0"/>
                <a:ea typeface="Times New Roman" charset="0"/>
                <a:cs typeface="Times New Roman" charset="0"/>
              </a:rPr>
              <a:t>knn</a:t>
            </a:r>
            <a:r>
              <a:rPr lang="en-US" sz="2400" cap="none" dirty="0" smtClean="0">
                <a:latin typeface="Times New Roman" charset="0"/>
                <a:ea typeface="Times New Roman" charset="0"/>
                <a:cs typeface="Times New Roman" charset="0"/>
              </a:rPr>
              <a:t> is the entire training dataset. When a prediction is required for a unseen data instance, the </a:t>
            </a:r>
            <a:r>
              <a:rPr lang="en-US" sz="2400" cap="none" dirty="0" err="1" smtClean="0">
                <a:latin typeface="Times New Roman" charset="0"/>
                <a:ea typeface="Times New Roman" charset="0"/>
                <a:cs typeface="Times New Roman" charset="0"/>
              </a:rPr>
              <a:t>knn</a:t>
            </a:r>
            <a:r>
              <a:rPr lang="en-US" sz="2400" cap="none" dirty="0" smtClean="0">
                <a:latin typeface="Times New Roman" charset="0"/>
                <a:ea typeface="Times New Roman" charset="0"/>
                <a:cs typeface="Times New Roman" charset="0"/>
              </a:rPr>
              <a:t> algorithm will search through the training dataset for the k-most similar instances.</a:t>
            </a:r>
            <a:r>
              <a:rPr 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br>
              <a:rPr lang="en-US" sz="2400" dirty="0" smtClean="0">
                <a:latin typeface="Times New Roman" charset="0"/>
                <a:ea typeface="Times New Roman" charset="0"/>
                <a:cs typeface="Times New Roman" charset="0"/>
              </a:rPr>
            </a:br>
            <a:endParaRPr lang="en-US" sz="24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4" name="Content Placeholder 3" descr="Screenshot (62).png"/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070000" y="3094805"/>
            <a:ext cx="5854782" cy="3291708"/>
          </a:xfr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699433" y="580571"/>
            <a:ext cx="10026624" cy="5500915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78000"/>
                <a:shade val="100000"/>
                <a:hueMod val="136000"/>
                <a:satMod val="160000"/>
                <a:lumMod val="105000"/>
              </a:schemeClr>
            </a:gs>
            <a:gs pos="100000">
              <a:schemeClr val="bg2">
                <a:shade val="92000"/>
                <a:satMod val="170000"/>
                <a:lumMod val="96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>
            <a:extLst>
              <a:ext uri="{FF2B5EF4-FFF2-40B4-BE49-F238E27FC236}">
                <a16:creationId xmlns:a16="http://schemas.microsoft.com/office/drawing/2014/main" xmlns="" id="{E43006C0-9CF0-4AD0-9C72-B3F9942A80C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78A20B43-EA35-4D51-8E25-05F8B334E9E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xmlns="" id="{0166DB98-302A-46FE-BE82-C13AF10BC1F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xmlns="" id="{34059663-8A30-44C3-8C60-8F31A6FE55D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1DA5DBE7-7AAD-48D9-A121-8102870FD7B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Content Placeholder 3"/>
          <p:cNvPicPr>
            <a:picLocks noGrp="1" noChangeAspect="1"/>
          </p:cNvPicPr>
          <p:nvPr>
            <p:ph sz="quarter"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683" y="2729948"/>
            <a:ext cx="6002432" cy="3337000"/>
          </a:xfrm>
          <a:prstGeom prst="roundRect">
            <a:avLst>
              <a:gd name="adj" fmla="val 5301"/>
            </a:avLst>
          </a:prstGeom>
          <a:ln w="82550" cap="sq">
            <a:noFill/>
            <a:miter lim="800000"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11074" y="1089060"/>
            <a:ext cx="4489155" cy="212675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400" cap="none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Logistic regression is a machine learning classification algorithm that is used to predict the probability of a categorical dependent variable</a:t>
            </a:r>
            <a:endParaRPr lang="en-US" sz="2400" cap="none" dirty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4857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636998" y="421239"/>
            <a:ext cx="10592656" cy="59179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cap="none" dirty="0" smtClean="0">
                <a:latin typeface="Times New Roman" charset="0"/>
                <a:ea typeface="Times New Roman" charset="0"/>
                <a:cs typeface="Times New Roman" charset="0"/>
              </a:rPr>
              <a:t>Classification</a:t>
            </a:r>
            <a:r>
              <a:rPr lang="en-US" sz="2400" cap="none" dirty="0" smtClean="0">
                <a:latin typeface="Times New Roman" charset="0"/>
                <a:ea typeface="Times New Roman" charset="0"/>
                <a:cs typeface="Times New Roman" charset="0"/>
              </a:rPr>
              <a:t>:-  </a:t>
            </a:r>
          </a:p>
          <a:p>
            <a:pPr marL="0" indent="0">
              <a:buNone/>
            </a:pPr>
            <a:r>
              <a:rPr lang="en-US" sz="2400" cap="none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2400" cap="none" dirty="0" smtClean="0">
                <a:latin typeface="Times New Roman" charset="0"/>
                <a:ea typeface="Times New Roman" charset="0"/>
                <a:cs typeface="Times New Roman" charset="0"/>
              </a:rPr>
              <a:t>     </a:t>
            </a:r>
            <a:r>
              <a:rPr lang="en-US" sz="2400" cap="none" dirty="0">
                <a:latin typeface="Times New Roman" charset="0"/>
                <a:ea typeface="Times New Roman" charset="0"/>
                <a:cs typeface="Times New Roman" charset="0"/>
              </a:rPr>
              <a:t>C</a:t>
            </a:r>
            <a:r>
              <a:rPr lang="en-US" sz="2400" cap="none" dirty="0" smtClean="0">
                <a:latin typeface="Times New Roman" charset="0"/>
                <a:ea typeface="Times New Roman" charset="0"/>
                <a:cs typeface="Times New Roman" charset="0"/>
              </a:rPr>
              <a:t>lassification is nothing but breaking the outcome into some of groups. If it is broken into one or two groups then it is binary classification otherwise, it is multi-class  classification  it is discrete data.</a:t>
            </a:r>
            <a:br>
              <a:rPr lang="en-US" sz="2400" cap="none" dirty="0" smtClean="0">
                <a:latin typeface="Times New Roman" charset="0"/>
                <a:ea typeface="Times New Roman" charset="0"/>
                <a:cs typeface="Times New Roman" charset="0"/>
              </a:rPr>
            </a:br>
            <a:r>
              <a:rPr lang="en-US" sz="2400" cap="none" dirty="0" smtClean="0">
                <a:latin typeface="Times New Roman" charset="0"/>
                <a:ea typeface="Times New Roman" charset="0"/>
                <a:cs typeface="Times New Roman" charset="0"/>
              </a:rPr>
              <a:t/>
            </a:r>
            <a:br>
              <a:rPr lang="en-US" sz="2400" cap="none" dirty="0" smtClean="0">
                <a:latin typeface="Times New Roman" charset="0"/>
                <a:ea typeface="Times New Roman" charset="0"/>
                <a:cs typeface="Times New Roman" charset="0"/>
              </a:rPr>
            </a:br>
            <a:r>
              <a:rPr lang="en-US" sz="2400" b="1" cap="none" dirty="0">
                <a:latin typeface="Times New Roman" charset="0"/>
                <a:ea typeface="Times New Roman" charset="0"/>
                <a:cs typeface="Times New Roman" charset="0"/>
              </a:rPr>
              <a:t>R</a:t>
            </a:r>
            <a:r>
              <a:rPr lang="en-US" sz="2400" b="1" cap="none" dirty="0" smtClean="0">
                <a:latin typeface="Times New Roman" charset="0"/>
                <a:ea typeface="Times New Roman" charset="0"/>
                <a:cs typeface="Times New Roman" charset="0"/>
              </a:rPr>
              <a:t>egression</a:t>
            </a:r>
            <a:r>
              <a:rPr lang="en-US" sz="2400" cap="none" dirty="0" smtClean="0">
                <a:latin typeface="Times New Roman" charset="0"/>
                <a:ea typeface="Times New Roman" charset="0"/>
                <a:cs typeface="Times New Roman" charset="0"/>
              </a:rPr>
              <a:t> :- </a:t>
            </a:r>
          </a:p>
          <a:p>
            <a:pPr marL="0" indent="0">
              <a:buNone/>
            </a:pPr>
            <a:r>
              <a:rPr lang="en-US" sz="2400" cap="none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2400" cap="none" dirty="0" smtClean="0">
                <a:latin typeface="Times New Roman" charset="0"/>
                <a:ea typeface="Times New Roman" charset="0"/>
                <a:cs typeface="Times New Roman" charset="0"/>
              </a:rPr>
              <a:t>     It is relationship between dependent variable with a given set of independent variable it is a linear regression</a:t>
            </a:r>
            <a:br>
              <a:rPr lang="en-US" sz="2400" cap="none" dirty="0" smtClean="0">
                <a:latin typeface="Times New Roman" charset="0"/>
                <a:ea typeface="Times New Roman" charset="0"/>
                <a:cs typeface="Times New Roman" charset="0"/>
              </a:rPr>
            </a:br>
            <a:r>
              <a:rPr lang="en-US" sz="2400" cap="none" dirty="0" smtClean="0">
                <a:latin typeface="Times New Roman" charset="0"/>
                <a:ea typeface="Times New Roman" charset="0"/>
                <a:cs typeface="Times New Roman" charset="0"/>
              </a:rPr>
              <a:t>it is continuous of quantity  in data.</a:t>
            </a:r>
            <a:br>
              <a:rPr lang="en-US" sz="2400" cap="none" dirty="0" smtClean="0">
                <a:latin typeface="Times New Roman" charset="0"/>
                <a:ea typeface="Times New Roman" charset="0"/>
                <a:cs typeface="Times New Roman" charset="0"/>
              </a:rPr>
            </a:br>
            <a:r>
              <a:rPr lang="en-US" sz="2400" cap="none" dirty="0" smtClean="0">
                <a:latin typeface="Times New Roman" charset="0"/>
                <a:ea typeface="Times New Roman" charset="0"/>
                <a:cs typeface="Times New Roman" charset="0"/>
              </a:rPr>
              <a:t/>
            </a:r>
            <a:br>
              <a:rPr lang="en-US" sz="2400" cap="none" dirty="0" smtClean="0">
                <a:latin typeface="Times New Roman" charset="0"/>
                <a:ea typeface="Times New Roman" charset="0"/>
                <a:cs typeface="Times New Roman" charset="0"/>
              </a:rPr>
            </a:br>
            <a:r>
              <a:rPr lang="en-US" sz="2400" b="1" cap="none" dirty="0">
                <a:latin typeface="Times New Roman" charset="0"/>
                <a:ea typeface="Times New Roman" charset="0"/>
                <a:cs typeface="Times New Roman" charset="0"/>
              </a:rPr>
              <a:t>C</a:t>
            </a:r>
            <a:r>
              <a:rPr lang="en-US" sz="2400" b="1" cap="none" dirty="0" smtClean="0">
                <a:latin typeface="Times New Roman" charset="0"/>
                <a:ea typeface="Times New Roman" charset="0"/>
                <a:cs typeface="Times New Roman" charset="0"/>
              </a:rPr>
              <a:t>lustering</a:t>
            </a:r>
            <a:r>
              <a:rPr lang="en-US" sz="2400" cap="none" dirty="0" smtClean="0">
                <a:latin typeface="Times New Roman" charset="0"/>
                <a:ea typeface="Times New Roman" charset="0"/>
                <a:cs typeface="Times New Roman" charset="0"/>
              </a:rPr>
              <a:t>:- </a:t>
            </a:r>
          </a:p>
          <a:p>
            <a:pPr marL="0" indent="0">
              <a:buNone/>
            </a:pPr>
            <a:r>
              <a:rPr lang="en-US" sz="2400" cap="none" dirty="0" smtClean="0">
                <a:latin typeface="Times New Roman" charset="0"/>
                <a:ea typeface="Times New Roman" charset="0"/>
                <a:cs typeface="Times New Roman" charset="0"/>
              </a:rPr>
              <a:t>     Is a task of grouping together a set of objects.</a:t>
            </a:r>
            <a:endParaRPr lang="en-US" sz="2400" cap="none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Accuracy score on test and training set</a:t>
            </a:r>
            <a:endParaRPr lang="en-US" sz="2400" dirty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75" y="2519494"/>
            <a:ext cx="5926798" cy="3424237"/>
          </a:xfrm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96754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78000"/>
                <a:shade val="100000"/>
                <a:hueMod val="136000"/>
                <a:satMod val="160000"/>
                <a:lumMod val="105000"/>
              </a:schemeClr>
            </a:gs>
            <a:gs pos="100000">
              <a:schemeClr val="bg2">
                <a:shade val="92000"/>
                <a:satMod val="170000"/>
                <a:lumMod val="96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>
            <a:extLst>
              <a:ext uri="{FF2B5EF4-FFF2-40B4-BE49-F238E27FC236}">
                <a16:creationId xmlns:a16="http://schemas.microsoft.com/office/drawing/2014/main" xmlns="" id="{E43006C0-9CF0-4AD0-9C72-B3F9942A80C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78A20B43-EA35-4D51-8E25-05F8B334E9E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xmlns="" id="{6A4FFBBF-1D01-492B-8F2A-31B7572903B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xmlns="" id="{D88ECCEE-6F41-47CE-A15C-7B12D372996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989ED268-5511-46B2-A7DF-A712C99301C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07" y="0"/>
            <a:ext cx="12192000" cy="6858000"/>
          </a:xfrm>
          <a:prstGeom prst="rect">
            <a:avLst/>
          </a:prstGeom>
        </p:spPr>
      </p:pic>
      <p:pic>
        <p:nvPicPr>
          <p:cNvPr id="4" name="Content Placeholder 3"/>
          <p:cNvPicPr>
            <a:picLocks noGrp="1" noChangeAspect="1"/>
          </p:cNvPicPr>
          <p:nvPr>
            <p:ph sz="quarter"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615" y="506526"/>
            <a:ext cx="6405086" cy="2988151"/>
          </a:xfrm>
          <a:prstGeom prst="roundRect">
            <a:avLst>
              <a:gd name="adj" fmla="val 5301"/>
            </a:avLst>
          </a:prstGeom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5211" y="4001203"/>
            <a:ext cx="10916365" cy="128998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2400" cap="none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     Predict on test data in this dataset we predict the classification whether </a:t>
            </a:r>
            <a:br>
              <a:rPr lang="en-US" sz="2400" cap="none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</a:br>
            <a:r>
              <a:rPr lang="en-US" sz="2400" cap="none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CKD or NON-CKD</a:t>
            </a:r>
            <a:endParaRPr lang="en-US" sz="2400" cap="none" dirty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4658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6" y="618517"/>
            <a:ext cx="5661196" cy="5085597"/>
          </a:xfrm>
        </p:spPr>
        <p:txBody>
          <a:bodyPr>
            <a:normAutofit/>
          </a:bodyPr>
          <a:lstStyle/>
          <a:p>
            <a:pPr algn="l"/>
            <a:r>
              <a:rPr lang="en-US" sz="240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Cross validation:</a:t>
            </a:r>
            <a:br>
              <a:rPr lang="en-US" sz="240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</a:br>
            <a:r>
              <a:rPr lang="en-US" sz="240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    </a:t>
            </a:r>
            <a:r>
              <a:rPr lang="en-US" sz="2400" cap="none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Extension of data split. It will done simple dataset</a:t>
            </a:r>
            <a:r>
              <a:rPr lang="en-US" sz="240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 .</a:t>
            </a:r>
            <a:br>
              <a:rPr lang="en-US" sz="240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</a:br>
            <a:endParaRPr lang="en-US" sz="2400" dirty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1759" y="995188"/>
            <a:ext cx="4721739" cy="3424237"/>
          </a:xfrm>
          <a:ln w="34925">
            <a:noFill/>
          </a:ln>
          <a:effectLst>
            <a:glow rad="63500">
              <a:schemeClr val="accent2">
                <a:satMod val="175000"/>
                <a:alpha val="40000"/>
              </a:schemeClr>
            </a:glow>
            <a:outerShdw blurRad="107950" dist="12700" dir="5400000" algn="ctr">
              <a:srgbClr val="000000"/>
            </a:outerShdw>
            <a:reflection blurRad="6350" stA="50000" endA="300" endPos="55000" dir="5400000" sy="-100000" algn="bl" rotWithShape="0"/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102323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78399" y="821933"/>
            <a:ext cx="6723865" cy="5303096"/>
          </a:xfrm>
        </p:spPr>
        <p:txBody>
          <a:bodyPr>
            <a:normAutofit/>
          </a:bodyPr>
          <a:lstStyle/>
          <a:p>
            <a:pPr algn="l"/>
            <a:r>
              <a:rPr lang="en-US" sz="240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Decision tree classifier:</a:t>
            </a:r>
            <a:r>
              <a:rPr 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/>
            </a:r>
            <a:br>
              <a:rPr lang="en-US" sz="2400" dirty="0" smtClean="0">
                <a:latin typeface="Times New Roman" charset="0"/>
                <a:ea typeface="Times New Roman" charset="0"/>
                <a:cs typeface="Times New Roman" charset="0"/>
              </a:rPr>
            </a:br>
            <a:r>
              <a:rPr lang="en-US" sz="2400" b="1" dirty="0">
                <a:latin typeface="Times New Roman" charset="0"/>
                <a:ea typeface="Times New Roman" charset="0"/>
                <a:cs typeface="Times New Roman" charset="0"/>
              </a:rPr>
              <a:t/>
            </a:r>
            <a:br>
              <a:rPr lang="en-US" sz="2400" b="1" dirty="0">
                <a:latin typeface="Times New Roman" charset="0"/>
                <a:ea typeface="Times New Roman" charset="0"/>
                <a:cs typeface="Times New Roman" charset="0"/>
              </a:rPr>
            </a:br>
            <a:r>
              <a:rPr lang="en-US" sz="2400" b="1" cap="none" dirty="0" smtClean="0">
                <a:latin typeface="Times New Roman" charset="0"/>
                <a:ea typeface="Times New Roman" charset="0"/>
                <a:cs typeface="Times New Roman" charset="0"/>
              </a:rPr>
              <a:t>Decision trees</a:t>
            </a:r>
            <a:r>
              <a:rPr lang="en-US" sz="2400" cap="none" dirty="0" smtClean="0">
                <a:latin typeface="Times New Roman" charset="0"/>
                <a:ea typeface="Times New Roman" charset="0"/>
                <a:cs typeface="Times New Roman" charset="0"/>
              </a:rPr>
              <a:t> are a non-parametric supervised </a:t>
            </a:r>
            <a:r>
              <a:rPr lang="en-US" sz="2400" b="1" cap="none" dirty="0" smtClean="0">
                <a:latin typeface="Times New Roman" charset="0"/>
                <a:ea typeface="Times New Roman" charset="0"/>
                <a:cs typeface="Times New Roman" charset="0"/>
              </a:rPr>
              <a:t>learning</a:t>
            </a:r>
            <a:r>
              <a:rPr lang="en-US" sz="2400" cap="none" dirty="0" smtClean="0">
                <a:latin typeface="Times New Roman" charset="0"/>
                <a:ea typeface="Times New Roman" charset="0"/>
                <a:cs typeface="Times New Roman" charset="0"/>
              </a:rPr>
              <a:t> method used for both </a:t>
            </a:r>
            <a:r>
              <a:rPr lang="en-US" sz="2400" b="1" cap="none" dirty="0" smtClean="0">
                <a:latin typeface="Times New Roman" charset="0"/>
                <a:ea typeface="Times New Roman" charset="0"/>
                <a:cs typeface="Times New Roman" charset="0"/>
              </a:rPr>
              <a:t>classification</a:t>
            </a:r>
            <a:r>
              <a:rPr lang="en-US" sz="2400" cap="none" dirty="0" smtClean="0">
                <a:latin typeface="Times New Roman" charset="0"/>
                <a:ea typeface="Times New Roman" charset="0"/>
                <a:cs typeface="Times New Roman" charset="0"/>
              </a:rPr>
              <a:t> and regression tasks. The goal is to create a model that predicts the value of a target variable by </a:t>
            </a:r>
            <a:r>
              <a:rPr lang="en-US" sz="2400" b="1" cap="none" dirty="0" smtClean="0">
                <a:latin typeface="Times New Roman" charset="0"/>
                <a:ea typeface="Times New Roman" charset="0"/>
                <a:cs typeface="Times New Roman" charset="0"/>
              </a:rPr>
              <a:t>learning </a:t>
            </a:r>
            <a:r>
              <a:rPr lang="en-US" sz="2400" cap="none" dirty="0" smtClean="0">
                <a:latin typeface="Times New Roman" charset="0"/>
                <a:ea typeface="Times New Roman" charset="0"/>
                <a:cs typeface="Times New Roman" charset="0"/>
              </a:rPr>
              <a:t>simple </a:t>
            </a:r>
            <a:r>
              <a:rPr lang="en-US" sz="2400" b="1" cap="none" dirty="0" smtClean="0">
                <a:latin typeface="Times New Roman" charset="0"/>
                <a:ea typeface="Times New Roman" charset="0"/>
                <a:cs typeface="Times New Roman" charset="0"/>
              </a:rPr>
              <a:t>decision</a:t>
            </a:r>
            <a:r>
              <a:rPr lang="en-US" sz="2400" cap="none" dirty="0" smtClean="0">
                <a:latin typeface="Times New Roman" charset="0"/>
                <a:ea typeface="Times New Roman" charset="0"/>
                <a:cs typeface="Times New Roman" charset="0"/>
              </a:rPr>
              <a:t> rules inferred from the data features </a:t>
            </a:r>
            <a:br>
              <a:rPr lang="en-US" sz="2400" cap="none" dirty="0" smtClean="0">
                <a:latin typeface="Times New Roman" charset="0"/>
                <a:ea typeface="Times New Roman" charset="0"/>
                <a:cs typeface="Times New Roman" charset="0"/>
              </a:rPr>
            </a:br>
            <a:endParaRPr lang="en-US" sz="2400" cap="none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278" y="618517"/>
            <a:ext cx="4990643" cy="4030980"/>
          </a:xfrm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15709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92554" y="377372"/>
            <a:ext cx="4885672" cy="4920341"/>
          </a:xfrm>
        </p:spPr>
        <p:txBody>
          <a:bodyPr>
            <a:normAutofit/>
          </a:bodyPr>
          <a:lstStyle/>
          <a:p>
            <a:pPr algn="just"/>
            <a:r>
              <a:rPr lang="en-US" sz="2400" cap="none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Build random forest classifier:</a:t>
            </a:r>
            <a:r>
              <a:rPr lang="en-US" sz="2400" cap="none" dirty="0" smtClean="0">
                <a:latin typeface="Times New Roman" charset="0"/>
                <a:ea typeface="Times New Roman" charset="0"/>
                <a:cs typeface="Times New Roman" charset="0"/>
              </a:rPr>
              <a:t/>
            </a:r>
            <a:br>
              <a:rPr lang="en-US" sz="2400" cap="none" dirty="0" smtClean="0">
                <a:latin typeface="Times New Roman" charset="0"/>
                <a:ea typeface="Times New Roman" charset="0"/>
                <a:cs typeface="Times New Roman" charset="0"/>
              </a:rPr>
            </a:br>
            <a:r>
              <a:rPr lang="en-US" sz="2400" b="1" cap="none" dirty="0" smtClean="0">
                <a:latin typeface="Times New Roman" charset="0"/>
                <a:ea typeface="Times New Roman" charset="0"/>
                <a:cs typeface="Times New Roman" charset="0"/>
              </a:rPr>
              <a:t>      Random forest classifier</a:t>
            </a:r>
            <a:r>
              <a:rPr lang="en-US" sz="2400" cap="none" dirty="0" smtClean="0">
                <a:latin typeface="Times New Roman" charset="0"/>
                <a:ea typeface="Times New Roman" charset="0"/>
                <a:cs typeface="Times New Roman" charset="0"/>
              </a:rPr>
              <a:t> creates a set of </a:t>
            </a:r>
            <a:r>
              <a:rPr lang="en-US" sz="2400" b="1" cap="none" dirty="0" smtClean="0">
                <a:latin typeface="Times New Roman" charset="0"/>
                <a:ea typeface="Times New Roman" charset="0"/>
                <a:cs typeface="Times New Roman" charset="0"/>
              </a:rPr>
              <a:t>decision</a:t>
            </a:r>
            <a:r>
              <a:rPr lang="en-US" sz="2400" cap="none" dirty="0" smtClean="0">
                <a:latin typeface="Times New Roman" charset="0"/>
                <a:ea typeface="Times New Roman" charset="0"/>
                <a:cs typeface="Times New Roman" charset="0"/>
              </a:rPr>
              <a:t> trees from randomly selected subset of training set. It then aggregates the votes from different </a:t>
            </a:r>
            <a:r>
              <a:rPr lang="en-US" sz="2400" b="1" cap="none" dirty="0" smtClean="0">
                <a:latin typeface="Times New Roman" charset="0"/>
                <a:ea typeface="Times New Roman" charset="0"/>
                <a:cs typeface="Times New Roman" charset="0"/>
              </a:rPr>
              <a:t>decision </a:t>
            </a:r>
            <a:r>
              <a:rPr lang="en-US" sz="2400" cap="none" dirty="0" smtClean="0">
                <a:latin typeface="Times New Roman" charset="0"/>
                <a:ea typeface="Times New Roman" charset="0"/>
                <a:cs typeface="Times New Roman" charset="0"/>
              </a:rPr>
              <a:t>trees to decide the final class of the test object</a:t>
            </a:r>
            <a:endParaRPr lang="en-US" sz="2400" cap="none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76" y="377372"/>
            <a:ext cx="4441996" cy="5290588"/>
          </a:xfrm>
          <a:ln>
            <a:noFill/>
          </a:ln>
          <a:effectLst>
            <a:glow rad="228600">
              <a:schemeClr val="accent4">
                <a:satMod val="175000"/>
                <a:alpha val="40000"/>
              </a:schemeClr>
            </a:glow>
            <a:outerShdw blurRad="127000" dist="38100" dir="2700000" algn="ctr">
              <a:srgbClr val="000000">
                <a:alpha val="4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09196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-839243"/>
            <a:ext cx="10364451" cy="839243"/>
          </a:xfrm>
        </p:spPr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400834"/>
            <a:ext cx="10363826" cy="6112700"/>
          </a:xfrm>
        </p:spPr>
        <p:txBody>
          <a:bodyPr>
            <a:normAutofit fontScale="92500" lnSpcReduction="20000"/>
          </a:bodyPr>
          <a:lstStyle/>
          <a:p>
            <a:pPr>
              <a:buFont typeface="Wingdings" charset="2"/>
              <a:buChar char="Ø"/>
            </a:pPr>
            <a:r>
              <a:rPr lang="en-US" b="1" dirty="0"/>
              <a:t>KNN</a:t>
            </a:r>
          </a:p>
          <a:p>
            <a:pPr marL="0" indent="0">
              <a:buNone/>
            </a:pPr>
            <a:r>
              <a:rPr lang="en-US" b="1" dirty="0" smtClean="0"/>
              <a:t>   Accuracy </a:t>
            </a:r>
            <a:r>
              <a:rPr lang="en-US" b="1" dirty="0"/>
              <a:t>of the model = 71.25%</a:t>
            </a:r>
          </a:p>
          <a:p>
            <a:pPr marL="0" indent="0">
              <a:buNone/>
            </a:pPr>
            <a:r>
              <a:rPr lang="en-US" b="1" dirty="0" smtClean="0"/>
              <a:t>   Recall </a:t>
            </a:r>
            <a:r>
              <a:rPr lang="en-US" b="1" dirty="0"/>
              <a:t>score = 62.74%</a:t>
            </a:r>
          </a:p>
          <a:p>
            <a:pPr marL="0" indent="0">
              <a:buNone/>
            </a:pPr>
            <a:r>
              <a:rPr lang="en-US" b="1" dirty="0" smtClean="0"/>
              <a:t>   ROC </a:t>
            </a:r>
            <a:r>
              <a:rPr lang="en-US" b="1" dirty="0"/>
              <a:t>score = 74.47%</a:t>
            </a:r>
          </a:p>
          <a:p>
            <a:pPr marL="0" indent="0">
              <a:buNone/>
            </a:pPr>
            <a:r>
              <a:rPr lang="en-US" b="1" dirty="0" smtClean="0"/>
              <a:t>   Confusion </a:t>
            </a:r>
            <a:r>
              <a:rPr lang="en-US" b="1" dirty="0"/>
              <a:t>matrix(TP = 25,FP = 4,FN = 19,TN = 32)</a:t>
            </a:r>
          </a:p>
          <a:p>
            <a:pPr marL="0" indent="0">
              <a:buNone/>
            </a:pPr>
            <a:r>
              <a:rPr lang="en-US" b="1" dirty="0" smtClean="0"/>
              <a:t>   Sensitivity </a:t>
            </a:r>
            <a:r>
              <a:rPr lang="en-US" b="1" dirty="0"/>
              <a:t>of KNN : 0.5681818181818182</a:t>
            </a:r>
          </a:p>
          <a:p>
            <a:pPr marL="0" indent="0">
              <a:buNone/>
            </a:pPr>
            <a:r>
              <a:rPr lang="en-US" b="1" dirty="0" smtClean="0"/>
              <a:t>   Specificity </a:t>
            </a:r>
            <a:r>
              <a:rPr lang="en-US" b="1" dirty="0"/>
              <a:t>of KNN: 0.8888888888888888</a:t>
            </a:r>
          </a:p>
          <a:p>
            <a:pPr>
              <a:buFont typeface="Wingdings" charset="2"/>
              <a:buChar char="Ø"/>
            </a:pPr>
            <a:r>
              <a:rPr lang="en-US" b="1" dirty="0"/>
              <a:t>Logistic Regression</a:t>
            </a:r>
          </a:p>
          <a:p>
            <a:pPr marL="0" indent="0">
              <a:buNone/>
            </a:pPr>
            <a:r>
              <a:rPr lang="en-US" b="1" dirty="0" smtClean="0"/>
              <a:t>    Accuracy </a:t>
            </a:r>
            <a:r>
              <a:rPr lang="en-US" b="1" dirty="0"/>
              <a:t>of the model = 98.75%</a:t>
            </a:r>
          </a:p>
          <a:p>
            <a:pPr marL="0" indent="0">
              <a:buNone/>
            </a:pPr>
            <a:r>
              <a:rPr lang="en-US" b="1" dirty="0" smtClean="0"/>
              <a:t>    Recall </a:t>
            </a:r>
            <a:r>
              <a:rPr lang="en-US" b="1" dirty="0"/>
              <a:t>score = 100%</a:t>
            </a:r>
          </a:p>
          <a:p>
            <a:pPr marL="0" indent="0">
              <a:buNone/>
            </a:pPr>
            <a:r>
              <a:rPr lang="en-US" b="1" dirty="0" smtClean="0"/>
              <a:t>    ROC </a:t>
            </a:r>
            <a:r>
              <a:rPr lang="en-US" b="1" dirty="0"/>
              <a:t>score = 98.27%</a:t>
            </a:r>
          </a:p>
          <a:p>
            <a:pPr marL="0" indent="0">
              <a:buNone/>
            </a:pPr>
            <a:r>
              <a:rPr lang="en-US" b="1" dirty="0" smtClean="0"/>
              <a:t>    Confusion </a:t>
            </a:r>
            <a:r>
              <a:rPr lang="en-US" b="1" dirty="0"/>
              <a:t>matrix(TP = 28,FP = 1,FN = 0,TN = 51)</a:t>
            </a:r>
          </a:p>
          <a:p>
            <a:pPr marL="0" indent="0">
              <a:buNone/>
            </a:pPr>
            <a:r>
              <a:rPr lang="en-US" b="1" dirty="0" smtClean="0"/>
              <a:t>    Sensitivity </a:t>
            </a:r>
            <a:r>
              <a:rPr lang="en-US" b="1" dirty="0"/>
              <a:t>of LR: 1.0</a:t>
            </a:r>
          </a:p>
          <a:p>
            <a:pPr marL="0" indent="0">
              <a:buNone/>
            </a:pPr>
            <a:r>
              <a:rPr lang="en-US" b="1" dirty="0" smtClean="0"/>
              <a:t>    Specificity </a:t>
            </a:r>
            <a:r>
              <a:rPr lang="en-US" b="1" dirty="0"/>
              <a:t>of LR: 0.98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9514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-764087"/>
            <a:ext cx="10364451" cy="601249"/>
          </a:xfrm>
        </p:spPr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63047"/>
            <a:ext cx="10363826" cy="6388273"/>
          </a:xfrm>
        </p:spPr>
        <p:txBody>
          <a:bodyPr>
            <a:normAutofit fontScale="92500" lnSpcReduction="10000"/>
          </a:bodyPr>
          <a:lstStyle/>
          <a:p>
            <a:pPr>
              <a:buFont typeface="Wingdings" charset="2"/>
              <a:buChar char="Ø"/>
            </a:pPr>
            <a:r>
              <a:rPr lang="en-US" b="1" dirty="0"/>
              <a:t>SVC</a:t>
            </a:r>
          </a:p>
          <a:p>
            <a:pPr marL="0" indent="0">
              <a:buNone/>
            </a:pPr>
            <a:r>
              <a:rPr lang="en-US" b="1" dirty="0" smtClean="0"/>
              <a:t>   Accuracy </a:t>
            </a:r>
            <a:r>
              <a:rPr lang="en-US" b="1" dirty="0"/>
              <a:t>of the model = 63.75%</a:t>
            </a:r>
          </a:p>
          <a:p>
            <a:pPr marL="0" indent="0">
              <a:buNone/>
            </a:pPr>
            <a:r>
              <a:rPr lang="en-US" b="1" dirty="0" smtClean="0"/>
              <a:t>   Recall </a:t>
            </a:r>
            <a:r>
              <a:rPr lang="en-US" b="1" dirty="0"/>
              <a:t>score = 100%</a:t>
            </a:r>
          </a:p>
          <a:p>
            <a:pPr marL="0" indent="0">
              <a:buNone/>
            </a:pPr>
            <a:r>
              <a:rPr lang="en-US" b="1" dirty="0" smtClean="0"/>
              <a:t>   ROC </a:t>
            </a:r>
            <a:r>
              <a:rPr lang="en-US" b="1" dirty="0"/>
              <a:t>score = 50%</a:t>
            </a:r>
          </a:p>
          <a:p>
            <a:pPr marL="0" indent="0">
              <a:buNone/>
            </a:pPr>
            <a:r>
              <a:rPr lang="en-US" b="1" dirty="0" smtClean="0"/>
              <a:t>   Confusion </a:t>
            </a:r>
            <a:r>
              <a:rPr lang="en-US" b="1" dirty="0"/>
              <a:t>matrix(TP = 0,FP = 29,FN = 0,TN = 51)</a:t>
            </a:r>
          </a:p>
          <a:p>
            <a:pPr marL="0" indent="0">
              <a:buNone/>
            </a:pPr>
            <a:r>
              <a:rPr lang="en-US" b="1" dirty="0" smtClean="0"/>
              <a:t>   Sensitivity</a:t>
            </a:r>
            <a:r>
              <a:rPr lang="en-US" b="1" dirty="0"/>
              <a:t>: nan</a:t>
            </a:r>
          </a:p>
          <a:p>
            <a:pPr marL="0" indent="0">
              <a:buNone/>
            </a:pPr>
            <a:r>
              <a:rPr lang="en-US" b="1" dirty="0" smtClean="0"/>
              <a:t>   Specificity </a:t>
            </a:r>
            <a:r>
              <a:rPr lang="en-US" b="1" dirty="0"/>
              <a:t>of SVM: 0.6375</a:t>
            </a:r>
          </a:p>
          <a:p>
            <a:pPr>
              <a:buFont typeface="Wingdings" charset="2"/>
              <a:buChar char="Ø"/>
            </a:pPr>
            <a:r>
              <a:rPr lang="en-US" b="1" dirty="0"/>
              <a:t>DTC</a:t>
            </a:r>
          </a:p>
          <a:p>
            <a:pPr marL="0" indent="0">
              <a:buNone/>
            </a:pPr>
            <a:r>
              <a:rPr lang="en-US" b="1" dirty="0" smtClean="0"/>
              <a:t>   Accuracy </a:t>
            </a:r>
            <a:r>
              <a:rPr lang="en-US" b="1" dirty="0"/>
              <a:t>of the model = 98.75%</a:t>
            </a:r>
          </a:p>
          <a:p>
            <a:pPr marL="0" indent="0">
              <a:buNone/>
            </a:pPr>
            <a:r>
              <a:rPr lang="en-US" b="1" dirty="0" smtClean="0"/>
              <a:t>   Recall </a:t>
            </a:r>
            <a:r>
              <a:rPr lang="en-US" b="1" dirty="0"/>
              <a:t>score = 98.03%</a:t>
            </a:r>
          </a:p>
          <a:p>
            <a:pPr marL="0" indent="0">
              <a:buNone/>
            </a:pPr>
            <a:r>
              <a:rPr lang="en-US" b="1" dirty="0" smtClean="0"/>
              <a:t>   ROC </a:t>
            </a:r>
            <a:r>
              <a:rPr lang="en-US" b="1" dirty="0"/>
              <a:t>score = 99.01%</a:t>
            </a:r>
          </a:p>
          <a:p>
            <a:pPr marL="0" indent="0">
              <a:buNone/>
            </a:pPr>
            <a:r>
              <a:rPr lang="en-US" b="1" dirty="0" smtClean="0"/>
              <a:t>   Confusion </a:t>
            </a:r>
            <a:r>
              <a:rPr lang="en-US" b="1" dirty="0"/>
              <a:t>matrix(TP = 29,FP = 0,FN = 1,TN = 50)</a:t>
            </a:r>
          </a:p>
          <a:p>
            <a:pPr marL="0" indent="0">
              <a:buNone/>
            </a:pPr>
            <a:r>
              <a:rPr lang="en-US" b="1" dirty="0" smtClean="0"/>
              <a:t>   Sensitivity </a:t>
            </a:r>
            <a:r>
              <a:rPr lang="en-US" b="1" dirty="0"/>
              <a:t>of DTC: 0.97</a:t>
            </a:r>
          </a:p>
          <a:p>
            <a:pPr marL="0" indent="0">
              <a:buNone/>
            </a:pPr>
            <a:r>
              <a:rPr lang="en-US" b="1" dirty="0" smtClean="0"/>
              <a:t>   Specificity </a:t>
            </a:r>
            <a:r>
              <a:rPr lang="en-US" b="1" dirty="0"/>
              <a:t>of DTC: 1.0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2816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-801665"/>
            <a:ext cx="10364451" cy="250520"/>
          </a:xfrm>
        </p:spPr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1290182"/>
            <a:ext cx="10363826" cy="4501018"/>
          </a:xfrm>
        </p:spPr>
        <p:txBody>
          <a:bodyPr>
            <a:normAutofit fontScale="92500" lnSpcReduction="10000"/>
          </a:bodyPr>
          <a:lstStyle/>
          <a:p>
            <a:pPr>
              <a:buFont typeface="Wingdings" charset="2"/>
              <a:buChar char="Ø"/>
            </a:pPr>
            <a:r>
              <a:rPr lang="en-US" b="1" dirty="0"/>
              <a:t>BCRF</a:t>
            </a:r>
          </a:p>
          <a:p>
            <a:pPr marL="0" indent="0">
              <a:buNone/>
            </a:pPr>
            <a:r>
              <a:rPr lang="en-US" b="1" dirty="0" smtClean="0"/>
              <a:t>   Accuracy </a:t>
            </a:r>
            <a:r>
              <a:rPr lang="en-US" b="1" dirty="0"/>
              <a:t>of the model = 97.50</a:t>
            </a:r>
          </a:p>
          <a:p>
            <a:pPr marL="0" indent="0">
              <a:buNone/>
            </a:pPr>
            <a:r>
              <a:rPr lang="en-US" b="1" dirty="0" smtClean="0"/>
              <a:t>   Recall </a:t>
            </a:r>
            <a:r>
              <a:rPr lang="en-US" b="1" dirty="0"/>
              <a:t>score = 98.03</a:t>
            </a:r>
          </a:p>
          <a:p>
            <a:pPr marL="0" indent="0">
              <a:buNone/>
            </a:pPr>
            <a:r>
              <a:rPr lang="en-US" b="1" dirty="0" smtClean="0"/>
              <a:t>   ROC </a:t>
            </a:r>
            <a:r>
              <a:rPr lang="en-US" b="1" dirty="0"/>
              <a:t>score = 97.29</a:t>
            </a:r>
          </a:p>
          <a:p>
            <a:pPr marL="0" indent="0">
              <a:buNone/>
            </a:pPr>
            <a:r>
              <a:rPr lang="en-US" b="1" dirty="0" smtClean="0"/>
              <a:t>   Confusion </a:t>
            </a:r>
            <a:r>
              <a:rPr lang="en-US" b="1" dirty="0"/>
              <a:t>matrix(TP = 28,FP = 1,FN = 1,TN =50)</a:t>
            </a:r>
          </a:p>
          <a:p>
            <a:pPr marL="0" indent="0">
              <a:buNone/>
            </a:pPr>
            <a:r>
              <a:rPr lang="en-US" b="1" dirty="0" smtClean="0"/>
              <a:t>   Sensitivity </a:t>
            </a:r>
            <a:r>
              <a:rPr lang="en-US" b="1" dirty="0"/>
              <a:t>of BRFC:0.96</a:t>
            </a:r>
          </a:p>
          <a:p>
            <a:pPr marL="0" indent="0">
              <a:buNone/>
            </a:pPr>
            <a:r>
              <a:rPr lang="en-US" b="1" dirty="0" smtClean="0"/>
              <a:t>   Specificity </a:t>
            </a:r>
            <a:r>
              <a:rPr lang="en-US" b="1" dirty="0"/>
              <a:t>of BRFC: 0.98</a:t>
            </a:r>
          </a:p>
          <a:p>
            <a:pPr>
              <a:buFont typeface="Wingdings" charset="2"/>
              <a:buChar char="Ø"/>
            </a:pPr>
            <a:r>
              <a:rPr lang="en-US" b="1" dirty="0"/>
              <a:t>By performing all the models ,I observed that DTC,LR,BRFC are better than other models.</a:t>
            </a:r>
          </a:p>
          <a:p>
            <a:pPr>
              <a:buFont typeface="Wingdings" charset="2"/>
              <a:buChar char="Ø"/>
            </a:pPr>
            <a:r>
              <a:rPr lang="en-US" b="1" dirty="0"/>
              <a:t>So I conclude that LR and DTC is best model</a:t>
            </a:r>
          </a:p>
          <a:p>
            <a:pPr>
              <a:buFont typeface="Wingdings" charset="2"/>
              <a:buChar char="Ø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1931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650602"/>
            <a:ext cx="10363826" cy="361130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800" dirty="0" smtClean="0">
                <a:solidFill>
                  <a:schemeClr val="accent6">
                    <a:lumMod val="7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                   </a:t>
            </a:r>
            <a:r>
              <a:rPr lang="en-US" sz="4800" b="1" cap="none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Times New Roman" charset="0"/>
                <a:ea typeface="Times New Roman" charset="0"/>
                <a:cs typeface="Times New Roman" charset="0"/>
              </a:rPr>
              <a:t>THANK</a:t>
            </a:r>
            <a:r>
              <a:rPr lang="en-US" sz="4800" dirty="0" smtClean="0">
                <a:solidFill>
                  <a:schemeClr val="accent6">
                    <a:lumMod val="7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4800" b="1" cap="none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Times New Roman" charset="0"/>
                <a:ea typeface="Times New Roman" charset="0"/>
                <a:cs typeface="Times New Roman" charset="0"/>
              </a:rPr>
              <a:t>YOU</a:t>
            </a:r>
            <a:endParaRPr lang="en-US" sz="4800" dirty="0">
              <a:solidFill>
                <a:schemeClr val="accent6">
                  <a:lumMod val="7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019748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wordstream-files-prod.s3.amazonaws.com/s3fs-public/styles/simple_image/public/images/machine-learning1.png?SnePeroHk5B9yZaLY7peFkULrfW8Gtaf&amp;itok=yjEJbEKD"/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2065106" y="842482"/>
            <a:ext cx="7151466" cy="519872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-82193"/>
            <a:ext cx="10364451" cy="2296887"/>
          </a:xfrm>
        </p:spPr>
        <p:txBody>
          <a:bodyPr>
            <a:norm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APPLICATIONS IN DAY–TO-DAY LIFE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1674688"/>
            <a:ext cx="10363826" cy="4116511"/>
          </a:xfrm>
        </p:spPr>
        <p:txBody>
          <a:bodyPr>
            <a:noAutofit/>
          </a:bodyPr>
          <a:lstStyle/>
          <a:p>
            <a:pPr>
              <a:buFont typeface="Wingdings" charset="2"/>
              <a:buChar char="Ø"/>
            </a:pPr>
            <a:r>
              <a:rPr lang="en-US" sz="2400" cap="none" dirty="0" smtClean="0">
                <a:latin typeface="Times New Roman" charset="0"/>
                <a:ea typeface="Times New Roman" charset="0"/>
                <a:cs typeface="Times New Roman" charset="0"/>
              </a:rPr>
              <a:t>Social media services</a:t>
            </a:r>
          </a:p>
          <a:p>
            <a:pPr>
              <a:buFont typeface="Wingdings" charset="2"/>
              <a:buChar char="Ø"/>
            </a:pPr>
            <a:r>
              <a:rPr lang="en-US" sz="2400" cap="none" dirty="0" smtClean="0">
                <a:latin typeface="Times New Roman" charset="0"/>
                <a:ea typeface="Times New Roman" charset="0"/>
                <a:cs typeface="Times New Roman" charset="0"/>
              </a:rPr>
              <a:t>E-mail spam</a:t>
            </a:r>
          </a:p>
          <a:p>
            <a:pPr>
              <a:buFont typeface="Wingdings" charset="2"/>
              <a:buChar char="Ø"/>
            </a:pPr>
            <a:r>
              <a:rPr lang="en-US" sz="2400" cap="none" dirty="0" smtClean="0">
                <a:latin typeface="Times New Roman" charset="0"/>
                <a:ea typeface="Times New Roman" charset="0"/>
                <a:cs typeface="Times New Roman" charset="0"/>
              </a:rPr>
              <a:t>Online customer support</a:t>
            </a:r>
          </a:p>
          <a:p>
            <a:pPr>
              <a:buFont typeface="Wingdings" charset="2"/>
              <a:buChar char="Ø"/>
            </a:pPr>
            <a:r>
              <a:rPr lang="en-US" sz="2400" cap="none" dirty="0" smtClean="0">
                <a:latin typeface="Times New Roman" charset="0"/>
                <a:ea typeface="Times New Roman" charset="0"/>
                <a:cs typeface="Times New Roman" charset="0"/>
              </a:rPr>
              <a:t>Product recommendation</a:t>
            </a:r>
          </a:p>
          <a:p>
            <a:pPr>
              <a:buFont typeface="Wingdings" charset="2"/>
              <a:buChar char="Ø"/>
            </a:pPr>
            <a:r>
              <a:rPr lang="en-US" sz="2400" cap="none" dirty="0" smtClean="0">
                <a:latin typeface="Times New Roman" charset="0"/>
                <a:ea typeface="Times New Roman" charset="0"/>
                <a:cs typeface="Times New Roman" charset="0"/>
              </a:rPr>
              <a:t>Online fraud detection</a:t>
            </a:r>
          </a:p>
          <a:p>
            <a:pPr>
              <a:buFont typeface="Wingdings" charset="2"/>
              <a:buChar char="Ø"/>
            </a:pPr>
            <a:r>
              <a:rPr lang="en-US" sz="2400" cap="none" dirty="0" smtClean="0">
                <a:latin typeface="Times New Roman" charset="0"/>
                <a:ea typeface="Times New Roman" charset="0"/>
                <a:cs typeface="Times New Roman" charset="0"/>
              </a:rPr>
              <a:t>Weather reporting</a:t>
            </a:r>
          </a:p>
          <a:p>
            <a:pPr>
              <a:buFont typeface="Wingdings" charset="2"/>
              <a:buChar char="Ø"/>
            </a:pPr>
            <a:r>
              <a:rPr lang="en-US" sz="2400" cap="none" dirty="0" smtClean="0">
                <a:latin typeface="Times New Roman" charset="0"/>
                <a:ea typeface="Times New Roman" charset="0"/>
                <a:cs typeface="Times New Roman" charset="0"/>
              </a:rPr>
              <a:t>Medical dialysis</a:t>
            </a:r>
          </a:p>
          <a:p>
            <a:pPr>
              <a:buFont typeface="Wingdings" charset="2"/>
              <a:buChar char="Ø"/>
            </a:pPr>
            <a:endParaRPr lang="en-US" sz="2400" cap="none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-1017141"/>
            <a:ext cx="10364451" cy="2976571"/>
          </a:xfrm>
        </p:spPr>
        <p:txBody>
          <a:bodyPr>
            <a:normAutofit/>
          </a:bodyPr>
          <a:lstStyle/>
          <a:p>
            <a:r>
              <a:rPr lang="en-US" sz="2400" dirty="0" smtClean="0"/>
              <a:t>KIDNEY DISEASE ANALYSIS</a:t>
            </a:r>
            <a:br>
              <a:rPr lang="en-US" sz="2400" dirty="0" smtClean="0"/>
            </a:br>
            <a:r>
              <a:rPr lang="en-US" sz="2400" dirty="0" smtClean="0"/>
              <a:t> INTRODUCTION BY COLLECTION OF DATA SET</a:t>
            </a: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945222"/>
            <a:ext cx="10363826" cy="5615236"/>
          </a:xfrm>
        </p:spPr>
        <p:txBody>
          <a:bodyPr>
            <a:noAutofit/>
          </a:bodyPr>
          <a:lstStyle/>
          <a:p>
            <a:pPr algn="just">
              <a:buNone/>
            </a:pPr>
            <a:r>
              <a:rPr lang="en-US" sz="1800" b="1" cap="none" dirty="0" smtClean="0">
                <a:latin typeface="Times New Roman" pitchFamily="18" charset="0"/>
                <a:cs typeface="Times New Roman" pitchFamily="18" charset="0"/>
              </a:rPr>
              <a:t>Kidney data set:-</a:t>
            </a:r>
          </a:p>
          <a:p>
            <a:pPr algn="just">
              <a:buNone/>
            </a:pPr>
            <a:r>
              <a:rPr lang="en-US" sz="1800" cap="none" dirty="0" smtClean="0">
                <a:latin typeface="Times New Roman" pitchFamily="18" charset="0"/>
                <a:cs typeface="Times New Roman" pitchFamily="18" charset="0"/>
              </a:rPr>
              <a:t>              The data set is based on implementation of any kidney disease analysis project that </a:t>
            </a:r>
            <a:r>
              <a:rPr lang="en-US" sz="1800" cap="none" dirty="0" err="1" smtClean="0">
                <a:latin typeface="Times New Roman" pitchFamily="18" charset="0"/>
                <a:cs typeface="Times New Roman" pitchFamily="18" charset="0"/>
              </a:rPr>
              <a:t>builts</a:t>
            </a:r>
            <a:r>
              <a:rPr lang="en-US" sz="1800" cap="none" dirty="0" smtClean="0">
                <a:latin typeface="Times New Roman" pitchFamily="18" charset="0"/>
                <a:cs typeface="Times New Roman" pitchFamily="18" charset="0"/>
              </a:rPr>
              <a:t> the measuring accuracy by the help of Machine learning.</a:t>
            </a:r>
          </a:p>
          <a:p>
            <a:pPr algn="just">
              <a:buNone/>
            </a:pPr>
            <a:r>
              <a:rPr lang="en-US" sz="1800" b="1" cap="none" dirty="0" smtClean="0">
                <a:latin typeface="Times New Roman" pitchFamily="18" charset="0"/>
                <a:cs typeface="Times New Roman" pitchFamily="18" charset="0"/>
              </a:rPr>
              <a:t>Fields:-</a:t>
            </a:r>
          </a:p>
          <a:p>
            <a:pPr algn="just">
              <a:buNone/>
            </a:pPr>
            <a:r>
              <a:rPr lang="en-US" sz="1800" cap="none" dirty="0" smtClean="0">
                <a:latin typeface="Times New Roman" pitchFamily="18" charset="0"/>
                <a:cs typeface="Times New Roman" pitchFamily="18" charset="0"/>
              </a:rPr>
              <a:t>Id-id</a:t>
            </a:r>
          </a:p>
          <a:p>
            <a:pPr algn="just">
              <a:buNone/>
            </a:pPr>
            <a:r>
              <a:rPr lang="en-US" sz="1800" cap="none" dirty="0" smtClean="0">
                <a:latin typeface="Times New Roman" pitchFamily="18" charset="0"/>
                <a:cs typeface="Times New Roman" pitchFamily="18" charset="0"/>
              </a:rPr>
              <a:t>Age-age</a:t>
            </a:r>
          </a:p>
          <a:p>
            <a:pPr algn="just">
              <a:buNone/>
            </a:pPr>
            <a:r>
              <a:rPr lang="en-US" sz="1800" cap="none" dirty="0" err="1" smtClean="0">
                <a:latin typeface="Times New Roman" pitchFamily="18" charset="0"/>
                <a:cs typeface="Times New Roman" pitchFamily="18" charset="0"/>
              </a:rPr>
              <a:t>Bp</a:t>
            </a:r>
            <a:r>
              <a:rPr lang="en-US" sz="1800" cap="none" dirty="0" smtClean="0">
                <a:latin typeface="Times New Roman" pitchFamily="18" charset="0"/>
                <a:cs typeface="Times New Roman" pitchFamily="18" charset="0"/>
              </a:rPr>
              <a:t>-Blood pressure</a:t>
            </a:r>
          </a:p>
          <a:p>
            <a:pPr algn="just">
              <a:buNone/>
            </a:pPr>
            <a:r>
              <a:rPr lang="en-US" sz="1800" cap="none" dirty="0" smtClean="0">
                <a:latin typeface="Times New Roman" pitchFamily="18" charset="0"/>
                <a:cs typeface="Times New Roman" pitchFamily="18" charset="0"/>
              </a:rPr>
              <a:t>Sg -Sugar</a:t>
            </a:r>
          </a:p>
          <a:p>
            <a:pPr algn="just">
              <a:buNone/>
            </a:pPr>
            <a:r>
              <a:rPr lang="en-US" sz="1800" cap="none" dirty="0" smtClean="0">
                <a:latin typeface="Times New Roman" pitchFamily="18" charset="0"/>
                <a:cs typeface="Times New Roman" pitchFamily="18" charset="0"/>
              </a:rPr>
              <a:t>Al-</a:t>
            </a:r>
            <a:r>
              <a:rPr lang="en-US" sz="1800" cap="none" dirty="0" err="1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sz="1800" cap="none" dirty="0" err="1" smtClean="0">
                <a:latin typeface="Times New Roman" pitchFamily="18" charset="0"/>
                <a:cs typeface="Times New Roman" pitchFamily="18" charset="0"/>
              </a:rPr>
              <a:t>lbuim</a:t>
            </a:r>
            <a:endParaRPr lang="en-US" sz="1800" cap="none" dirty="0" smtClean="0">
              <a:latin typeface="Times New Roman" pitchFamily="18" charset="0"/>
              <a:cs typeface="Times New Roman" pitchFamily="18" charset="0"/>
            </a:endParaRPr>
          </a:p>
          <a:p>
            <a:pPr algn="just">
              <a:buNone/>
            </a:pPr>
            <a:r>
              <a:rPr lang="en-US" sz="1800" cap="none" dirty="0" smtClean="0">
                <a:latin typeface="Times New Roman" pitchFamily="18" charset="0"/>
                <a:cs typeface="Times New Roman" pitchFamily="18" charset="0"/>
              </a:rPr>
              <a:t>Su-Sucrose</a:t>
            </a:r>
          </a:p>
          <a:p>
            <a:pPr algn="just">
              <a:buNone/>
            </a:pPr>
            <a:r>
              <a:rPr lang="en-US" sz="1800" cap="none" dirty="0" smtClean="0">
                <a:latin typeface="Times New Roman" pitchFamily="18" charset="0"/>
                <a:cs typeface="Times New Roman" pitchFamily="18" charset="0"/>
              </a:rPr>
              <a:t>Pc- Polycystic</a:t>
            </a:r>
          </a:p>
          <a:p>
            <a:pPr algn="just">
              <a:buNone/>
            </a:pPr>
            <a:r>
              <a:rPr lang="en-US" sz="1800" cap="none" dirty="0" err="1" smtClean="0">
                <a:latin typeface="Times New Roman" pitchFamily="18" charset="0"/>
                <a:cs typeface="Times New Roman" pitchFamily="18" charset="0"/>
              </a:rPr>
              <a:t>Pcc</a:t>
            </a:r>
            <a:r>
              <a:rPr lang="en-US" sz="1800" cap="none" dirty="0" smtClean="0">
                <a:latin typeface="Times New Roman" pitchFamily="18" charset="0"/>
                <a:cs typeface="Times New Roman" pitchFamily="18" charset="0"/>
              </a:rPr>
              <a:t>- </a:t>
            </a:r>
            <a:r>
              <a:rPr lang="en-US" sz="1800" cap="none" dirty="0" err="1">
                <a:latin typeface="Times New Roman" pitchFamily="18" charset="0"/>
                <a:cs typeface="Times New Roman" pitchFamily="18" charset="0"/>
              </a:rPr>
              <a:t>P</a:t>
            </a:r>
            <a:r>
              <a:rPr lang="en-US" sz="1800" cap="none" dirty="0" err="1" smtClean="0">
                <a:latin typeface="Times New Roman" pitchFamily="18" charset="0"/>
                <a:cs typeface="Times New Roman" pitchFamily="18" charset="0"/>
              </a:rPr>
              <a:t>heochromocytoma</a:t>
            </a:r>
            <a:endParaRPr lang="en-US" sz="1800" cap="none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sz="1800" cap="none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64457" y="92467"/>
            <a:ext cx="10813143" cy="6616559"/>
          </a:xfrm>
        </p:spPr>
        <p:txBody>
          <a:bodyPr>
            <a:noAutofit/>
          </a:bodyPr>
          <a:lstStyle/>
          <a:p>
            <a:pPr algn="just">
              <a:buNone/>
            </a:pPr>
            <a:r>
              <a:rPr lang="en-US" sz="1800" cap="none" dirty="0" err="1" smtClean="0">
                <a:latin typeface="Times New Roman" charset="0"/>
                <a:ea typeface="Times New Roman" charset="0"/>
                <a:cs typeface="Times New Roman" charset="0"/>
              </a:rPr>
              <a:t>Bgr</a:t>
            </a:r>
            <a:r>
              <a:rPr lang="en-US" sz="1800" cap="none" dirty="0" smtClean="0">
                <a:latin typeface="Times New Roman" charset="0"/>
                <a:ea typeface="Times New Roman" charset="0"/>
                <a:cs typeface="Times New Roman" charset="0"/>
              </a:rPr>
              <a:t>- Blood glucose random</a:t>
            </a:r>
          </a:p>
          <a:p>
            <a:pPr algn="just">
              <a:buNone/>
            </a:pPr>
            <a:r>
              <a:rPr lang="en-US" sz="1800" cap="none" dirty="0" smtClean="0">
                <a:latin typeface="Times New Roman" charset="0"/>
                <a:ea typeface="Times New Roman" charset="0"/>
                <a:cs typeface="Times New Roman" charset="0"/>
              </a:rPr>
              <a:t>Bu- Blood urea</a:t>
            </a:r>
          </a:p>
          <a:p>
            <a:pPr algn="just">
              <a:buNone/>
            </a:pPr>
            <a:r>
              <a:rPr lang="en-US" sz="1800" cap="none" dirty="0" err="1" smtClean="0">
                <a:latin typeface="Times New Roman" charset="0"/>
                <a:ea typeface="Times New Roman" charset="0"/>
                <a:cs typeface="Times New Roman" charset="0"/>
              </a:rPr>
              <a:t>Sc</a:t>
            </a:r>
            <a:r>
              <a:rPr lang="en-US" sz="1800" cap="none" dirty="0" smtClean="0">
                <a:latin typeface="Times New Roman" charset="0"/>
                <a:ea typeface="Times New Roman" charset="0"/>
                <a:cs typeface="Times New Roman" charset="0"/>
              </a:rPr>
              <a:t>- Serum creatinine concentration</a:t>
            </a:r>
          </a:p>
          <a:p>
            <a:pPr algn="just">
              <a:buNone/>
            </a:pPr>
            <a:r>
              <a:rPr lang="en-US" sz="1800" cap="none" dirty="0" smtClean="0">
                <a:latin typeface="Times New Roman" charset="0"/>
                <a:ea typeface="Times New Roman" charset="0"/>
                <a:cs typeface="Times New Roman" charset="0"/>
              </a:rPr>
              <a:t>Sod- Superoxide dismutase</a:t>
            </a:r>
          </a:p>
          <a:p>
            <a:pPr algn="just">
              <a:buNone/>
            </a:pPr>
            <a:r>
              <a:rPr lang="en-US" sz="1800" cap="none" dirty="0" smtClean="0">
                <a:latin typeface="Times New Roman" charset="0"/>
                <a:ea typeface="Times New Roman" charset="0"/>
                <a:cs typeface="Times New Roman" charset="0"/>
              </a:rPr>
              <a:t>Pot- Postural orthostatic tachycardia</a:t>
            </a:r>
          </a:p>
          <a:p>
            <a:pPr algn="just">
              <a:buNone/>
            </a:pPr>
            <a:r>
              <a:rPr lang="en-US" sz="1800" cap="none" dirty="0" err="1" smtClean="0">
                <a:latin typeface="Times New Roman" charset="0"/>
                <a:ea typeface="Times New Roman" charset="0"/>
                <a:cs typeface="Times New Roman" charset="0"/>
              </a:rPr>
              <a:t>Hemo</a:t>
            </a:r>
            <a:r>
              <a:rPr lang="en-US" sz="1800" cap="none" dirty="0" smtClean="0">
                <a:latin typeface="Times New Roman" charset="0"/>
                <a:ea typeface="Times New Roman" charset="0"/>
                <a:cs typeface="Times New Roman" charset="0"/>
              </a:rPr>
              <a:t>- Hemoglobin</a:t>
            </a:r>
          </a:p>
          <a:p>
            <a:pPr algn="just">
              <a:buNone/>
            </a:pPr>
            <a:r>
              <a:rPr lang="en-US" sz="1800" cap="none" dirty="0" err="1" smtClean="0">
                <a:latin typeface="Times New Roman" charset="0"/>
                <a:ea typeface="Times New Roman" charset="0"/>
                <a:cs typeface="Times New Roman" charset="0"/>
              </a:rPr>
              <a:t>Pcv</a:t>
            </a:r>
            <a:r>
              <a:rPr lang="en-US" sz="1800" cap="none" dirty="0" smtClean="0">
                <a:latin typeface="Times New Roman" charset="0"/>
                <a:ea typeface="Times New Roman" charset="0"/>
                <a:cs typeface="Times New Roman" charset="0"/>
              </a:rPr>
              <a:t>- Packed cell volume</a:t>
            </a:r>
          </a:p>
          <a:p>
            <a:pPr algn="just">
              <a:buNone/>
            </a:pPr>
            <a:r>
              <a:rPr lang="en-US" sz="1800" cap="none" dirty="0" err="1" smtClean="0">
                <a:latin typeface="Times New Roman" charset="0"/>
                <a:ea typeface="Times New Roman" charset="0"/>
                <a:cs typeface="Times New Roman" charset="0"/>
              </a:rPr>
              <a:t>Wc</a:t>
            </a:r>
            <a:r>
              <a:rPr lang="en-US" sz="1800" cap="none" dirty="0" smtClean="0">
                <a:latin typeface="Times New Roman" charset="0"/>
                <a:ea typeface="Times New Roman" charset="0"/>
                <a:cs typeface="Times New Roman" charset="0"/>
              </a:rPr>
              <a:t>- Waist circumference              </a:t>
            </a:r>
          </a:p>
          <a:p>
            <a:pPr algn="just">
              <a:buNone/>
            </a:pPr>
            <a:r>
              <a:rPr lang="en-US" sz="1800" cap="none" dirty="0" err="1" smtClean="0">
                <a:latin typeface="Times New Roman" charset="0"/>
                <a:ea typeface="Times New Roman" charset="0"/>
                <a:cs typeface="Times New Roman" charset="0"/>
              </a:rPr>
              <a:t>Rc</a:t>
            </a:r>
            <a:r>
              <a:rPr lang="en-US" sz="1800" cap="none" dirty="0" smtClean="0">
                <a:latin typeface="Times New Roman" charset="0"/>
                <a:ea typeface="Times New Roman" charset="0"/>
                <a:cs typeface="Times New Roman" charset="0"/>
              </a:rPr>
              <a:t>- Renal </a:t>
            </a:r>
            <a:r>
              <a:rPr lang="en-US" sz="1800" cap="none" dirty="0" err="1" smtClean="0">
                <a:latin typeface="Times New Roman" charset="0"/>
                <a:ea typeface="Times New Roman" charset="0"/>
                <a:cs typeface="Times New Roman" charset="0"/>
              </a:rPr>
              <a:t>corticomedullary</a:t>
            </a:r>
            <a:endParaRPr lang="en-US" sz="1800" cap="none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pPr algn="just">
              <a:buNone/>
            </a:pPr>
            <a:r>
              <a:rPr lang="en-US" sz="1800" cap="none" dirty="0" err="1" smtClean="0">
                <a:latin typeface="Times New Roman" charset="0"/>
                <a:ea typeface="Times New Roman" charset="0"/>
                <a:cs typeface="Times New Roman" charset="0"/>
              </a:rPr>
              <a:t>Htn</a:t>
            </a:r>
            <a:r>
              <a:rPr lang="en-US" sz="1800" cap="none" dirty="0" smtClean="0">
                <a:latin typeface="Times New Roman" charset="0"/>
                <a:ea typeface="Times New Roman" charset="0"/>
                <a:cs typeface="Times New Roman" charset="0"/>
              </a:rPr>
              <a:t>- Hypertension</a:t>
            </a:r>
          </a:p>
          <a:p>
            <a:pPr algn="just">
              <a:buNone/>
            </a:pPr>
            <a:r>
              <a:rPr lang="en-US" sz="1800" cap="none" dirty="0" err="1" smtClean="0">
                <a:latin typeface="Times New Roman" charset="0"/>
                <a:ea typeface="Times New Roman" charset="0"/>
                <a:cs typeface="Times New Roman" charset="0"/>
              </a:rPr>
              <a:t>Dm</a:t>
            </a:r>
            <a:r>
              <a:rPr lang="en-US" sz="1800" cap="none" dirty="0" smtClean="0">
                <a:latin typeface="Times New Roman" charset="0"/>
                <a:ea typeface="Times New Roman" charset="0"/>
                <a:cs typeface="Times New Roman" charset="0"/>
              </a:rPr>
              <a:t>- Damage blood vessels</a:t>
            </a:r>
          </a:p>
          <a:p>
            <a:pPr algn="just">
              <a:buNone/>
            </a:pPr>
            <a:r>
              <a:rPr lang="en-US" sz="1800" cap="none" dirty="0" smtClean="0">
                <a:latin typeface="Times New Roman" charset="0"/>
                <a:ea typeface="Times New Roman" charset="0"/>
                <a:cs typeface="Times New Roman" charset="0"/>
              </a:rPr>
              <a:t>Cad- Coronary artery disease</a:t>
            </a:r>
          </a:p>
          <a:p>
            <a:pPr algn="just">
              <a:buNone/>
            </a:pPr>
            <a:r>
              <a:rPr lang="en-US" sz="1800" cap="none" dirty="0" err="1" smtClean="0">
                <a:latin typeface="Times New Roman" charset="0"/>
                <a:ea typeface="Times New Roman" charset="0"/>
                <a:cs typeface="Times New Roman" charset="0"/>
              </a:rPr>
              <a:t>Appet</a:t>
            </a:r>
            <a:r>
              <a:rPr lang="en-US" sz="1800" cap="none" dirty="0" smtClean="0">
                <a:latin typeface="Times New Roman" charset="0"/>
                <a:ea typeface="Times New Roman" charset="0"/>
                <a:cs typeface="Times New Roman" charset="0"/>
              </a:rPr>
              <a:t>-Appetite</a:t>
            </a:r>
          </a:p>
          <a:p>
            <a:pPr algn="just">
              <a:buNone/>
            </a:pPr>
            <a:r>
              <a:rPr lang="en-US" sz="1800" cap="none" dirty="0" err="1" smtClean="0">
                <a:latin typeface="Times New Roman" charset="0"/>
                <a:ea typeface="Times New Roman" charset="0"/>
                <a:cs typeface="Times New Roman" charset="0"/>
              </a:rPr>
              <a:t>Pe</a:t>
            </a:r>
            <a:r>
              <a:rPr lang="en-US" sz="1800" cap="none" dirty="0" smtClean="0">
                <a:latin typeface="Times New Roman" charset="0"/>
                <a:ea typeface="Times New Roman" charset="0"/>
                <a:cs typeface="Times New Roman" charset="0"/>
              </a:rPr>
              <a:t>- Pulmonary embolism</a:t>
            </a:r>
          </a:p>
          <a:p>
            <a:pPr algn="just">
              <a:buNone/>
            </a:pPr>
            <a:r>
              <a:rPr lang="en-US" sz="1800" cap="none" dirty="0" err="1" smtClean="0">
                <a:latin typeface="Times New Roman" charset="0"/>
                <a:ea typeface="Times New Roman" charset="0"/>
                <a:cs typeface="Times New Roman" charset="0"/>
              </a:rPr>
              <a:t>Ckd</a:t>
            </a:r>
            <a:r>
              <a:rPr lang="en-US" sz="1800" cap="none" dirty="0" smtClean="0">
                <a:latin typeface="Times New Roman" charset="0"/>
                <a:ea typeface="Times New Roman" charset="0"/>
                <a:cs typeface="Times New Roman" charset="0"/>
              </a:rPr>
              <a:t>-Chronic kidney disease</a:t>
            </a:r>
          </a:p>
          <a:p>
            <a:endParaRPr lang="en-US" sz="1800" cap="none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175365"/>
            <a:ext cx="10364451" cy="2039330"/>
          </a:xfrm>
        </p:spPr>
        <p:txBody>
          <a:bodyPr>
            <a:normAutofit/>
          </a:bodyPr>
          <a:lstStyle/>
          <a:p>
            <a:r>
              <a:rPr lang="en-US" sz="2400" b="1" dirty="0" err="1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ImportED</a:t>
            </a:r>
            <a:r>
              <a:rPr lang="en-US" sz="2400" b="1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2400" b="1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packages</a:t>
            </a:r>
            <a:r>
              <a:rPr lang="en-US" sz="240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endParaRPr lang="en-US" sz="2400" dirty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1866378"/>
            <a:ext cx="10363826" cy="3482237"/>
          </a:xfrm>
        </p:spPr>
        <p:txBody>
          <a:bodyPr>
            <a:noAutofit/>
          </a:bodyPr>
          <a:lstStyle/>
          <a:p>
            <a:pPr lvl="0"/>
            <a:r>
              <a:rPr lang="en-US" sz="2400" dirty="0" err="1">
                <a:latin typeface="Times New Roman" charset="0"/>
                <a:ea typeface="Times New Roman" charset="0"/>
                <a:cs typeface="Times New Roman" charset="0"/>
              </a:rPr>
              <a:t>Numpy</a:t>
            </a: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endParaRPr lang="en-GB" sz="24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lvl="0"/>
            <a:r>
              <a:rPr 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Pandas</a:t>
            </a:r>
            <a:endParaRPr lang="en-GB" sz="24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lvl="0"/>
            <a:r>
              <a:rPr lang="en-US" sz="2400" dirty="0" err="1">
                <a:latin typeface="Times New Roman" charset="0"/>
                <a:ea typeface="Times New Roman" charset="0"/>
                <a:cs typeface="Times New Roman" charset="0"/>
              </a:rPr>
              <a:t>Seaborn</a:t>
            </a: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endParaRPr lang="en-GB" sz="24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lvl="0"/>
            <a:r>
              <a:rPr lang="en-US" sz="2400" dirty="0" err="1">
                <a:latin typeface="Times New Roman" charset="0"/>
                <a:ea typeface="Times New Roman" charset="0"/>
                <a:cs typeface="Times New Roman" charset="0"/>
              </a:rPr>
              <a:t>Matplotlib</a:t>
            </a: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endParaRPr lang="en-GB" sz="24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lvl="0"/>
            <a:r>
              <a:rPr lang="en-US" sz="2400" dirty="0" err="1">
                <a:latin typeface="Times New Roman" charset="0"/>
                <a:ea typeface="Times New Roman" charset="0"/>
                <a:cs typeface="Times New Roman" charset="0"/>
              </a:rPr>
              <a:t>Sklearn</a:t>
            </a: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(Logistic Regression, SVC, Decision Tree Classifier, </a:t>
            </a:r>
            <a:endParaRPr lang="en-GB" sz="24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0" indent="0">
              <a:buNone/>
            </a:pPr>
            <a:r>
              <a:rPr 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  Random </a:t>
            </a: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Forest Classifier)</a:t>
            </a:r>
            <a:endParaRPr lang="en-GB" sz="2400" dirty="0">
              <a:latin typeface="Times New Roman" charset="0"/>
              <a:ea typeface="Times New Roman" charset="0"/>
              <a:cs typeface="Times New Roman" charset="0"/>
            </a:endParaRPr>
          </a:p>
          <a:p>
            <a:endParaRPr lang="en-US" sz="24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132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27537E"/>
      </a:dk2>
      <a:lt2>
        <a:srgbClr val="AABED7"/>
      </a:lt2>
      <a:accent1>
        <a:srgbClr val="E34B7A"/>
      </a:accent1>
      <a:accent2>
        <a:srgbClr val="AC339A"/>
      </a:accent2>
      <a:accent3>
        <a:srgbClr val="6953B7"/>
      </a:accent3>
      <a:accent4>
        <a:srgbClr val="1D7EAB"/>
      </a:accent4>
      <a:accent5>
        <a:srgbClr val="43AFD6"/>
      </a:accent5>
      <a:accent6>
        <a:srgbClr val="DE85E1"/>
      </a:accent6>
      <a:hlink>
        <a:srgbClr val="ED87A6"/>
      </a:hlink>
      <a:folHlink>
        <a:srgbClr val="C99EAC"/>
      </a:folHlink>
    </a:clrScheme>
    <a:fontScheme name="Droplet">
      <a:majorFont>
        <a:latin typeface="Tw Cen M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78000"/>
                <a:shade val="100000"/>
                <a:hueMod val="136000"/>
                <a:satMod val="160000"/>
                <a:lumMod val="105000"/>
              </a:schemeClr>
            </a:gs>
            <a:gs pos="100000">
              <a:schemeClr val="phClr">
                <a:shade val="92000"/>
                <a:satMod val="170000"/>
                <a:lumMod val="96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C71B277C-C29A-4BA0-A7BA-43502DF21AB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Droplet</Template>
  <TotalTime>419</TotalTime>
  <Words>1080</Words>
  <Application>Microsoft Macintosh PowerPoint</Application>
  <PresentationFormat>Widescreen</PresentationFormat>
  <Paragraphs>187</Paragraphs>
  <Slides>48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4" baseType="lpstr">
      <vt:lpstr>Calibri</vt:lpstr>
      <vt:lpstr>Times New Roman</vt:lpstr>
      <vt:lpstr>Tw Cen MT</vt:lpstr>
      <vt:lpstr>Wingdings</vt:lpstr>
      <vt:lpstr>Arial</vt:lpstr>
      <vt:lpstr>Droplet</vt:lpstr>
      <vt:lpstr>PROJECT TITLE: </vt:lpstr>
      <vt:lpstr>WHAT IS MACHINE LEARNING?</vt:lpstr>
      <vt:lpstr>TYPES OF MACHINE LEARNING??</vt:lpstr>
      <vt:lpstr>PowerPoint Presentation</vt:lpstr>
      <vt:lpstr>PowerPoint Presentation</vt:lpstr>
      <vt:lpstr>APPLICATIONS IN DAY–TO-DAY LIFE</vt:lpstr>
      <vt:lpstr>KIDNEY DISEASE ANALYSIS  INTRODUCTION BY COLLECTION OF DATA SET</vt:lpstr>
      <vt:lpstr>PowerPoint Presentation</vt:lpstr>
      <vt:lpstr>ImportED packages </vt:lpstr>
      <vt:lpstr>NUMPY</vt:lpstr>
      <vt:lpstr> pandas: We creating rows and as well as columns Key features of pandas:   </vt:lpstr>
      <vt:lpstr>PowerPoint Presentation</vt:lpstr>
      <vt:lpstr>Sklearn  </vt:lpstr>
      <vt:lpstr>Seaborn  </vt:lpstr>
      <vt:lpstr>Matplotlib</vt:lpstr>
      <vt:lpstr>Reading the data from the given dataset(“kidney disease.csv”) and loading the dataset into an variable “data “</vt:lpstr>
      <vt:lpstr>Head is function to display the data from dataset  (defautly it will display first five of dataset) and shape is used to print number of rows  and number of columns</vt:lpstr>
      <vt:lpstr>Checking the NULL values in a dataset</vt:lpstr>
      <vt:lpstr>There are some missing values so we should clean the data  “id” doesn’t effect presence of kidney disease, so we are dropping it.</vt:lpstr>
      <vt:lpstr>Converting string into integers</vt:lpstr>
      <vt:lpstr>PowerPoint Presentation</vt:lpstr>
      <vt:lpstr>PowerPoint Presentation</vt:lpstr>
      <vt:lpstr>Features values in dataset</vt:lpstr>
      <vt:lpstr>Cleaning the features values containing “nan“ values on the given dataset  and checking the null values whether data contain null values</vt:lpstr>
      <vt:lpstr>   In this checking the null values in the of features and cleaning the null values in dataset of kindey_disease</vt:lpstr>
      <vt:lpstr>And the dataset is free from missing values of all the features in it are numerical description of dataset features</vt:lpstr>
      <vt:lpstr>Correlation:           </vt:lpstr>
      <vt:lpstr>Correlation  heatmap of the all features  </vt:lpstr>
      <vt:lpstr>From heatmap we can say that sg, hemo, sod, pcv, rc are negatively correlated with classification  with their decreas, disease is increasing.</vt:lpstr>
      <vt:lpstr>It is boxplot on the albium and classification.</vt:lpstr>
      <vt:lpstr>Histogram graph on the all features in dataset.</vt:lpstr>
      <vt:lpstr>Displot graph on hypertension</vt:lpstr>
      <vt:lpstr>In this we assigning the values to x and y </vt:lpstr>
      <vt:lpstr>Normalization of data normalization refers to rescaling real valued numeric attributes into the range 0 and 1</vt:lpstr>
      <vt:lpstr>Train it is used for splitting and also test the train values.</vt:lpstr>
      <vt:lpstr>PowerPoint Presentation</vt:lpstr>
      <vt:lpstr>K nearest Neighbour:               The model for knn is the entire training dataset. When a prediction is required for a unseen data instance, the knn algorithm will search through the training dataset for the k-most similar instances.  </vt:lpstr>
      <vt:lpstr>PowerPoint Presentation</vt:lpstr>
      <vt:lpstr>Logistic regression is a machine learning classification algorithm that is used to predict the probability of a categorical dependent variable</vt:lpstr>
      <vt:lpstr>Accuracy score on test and training set</vt:lpstr>
      <vt:lpstr>     Predict on test data in this dataset we predict the classification whether  CKD or NON-CKD</vt:lpstr>
      <vt:lpstr>Cross validation:     Extension of data split. It will done simple dataset . </vt:lpstr>
      <vt:lpstr>Decision tree classifier:  Decision trees are a non-parametric supervised learning method used for both classification and regression tasks. The goal is to create a model that predicts the value of a target variable by learning simple decision rules inferred from the data features  </vt:lpstr>
      <vt:lpstr>Build random forest classifier:       Random forest classifier creates a set of decision trees from randomly selected subset of training set. It then aggregates the votes from different decision trees to decide the final class of the test object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TITLE:                                     KIDNEY DISEASE ANALYSIS</dc:title>
  <dc:creator>sarath chowdary</dc:creator>
  <cp:lastModifiedBy>sarath chowdary</cp:lastModifiedBy>
  <cp:revision>39</cp:revision>
  <dcterms:created xsi:type="dcterms:W3CDTF">2019-05-31T05:26:27Z</dcterms:created>
  <dcterms:modified xsi:type="dcterms:W3CDTF">2019-05-31T17:38:07Z</dcterms:modified>
</cp:coreProperties>
</file>